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5" r:id="rId5"/>
    <p:sldId id="274" r:id="rId6"/>
    <p:sldId id="276" r:id="rId7"/>
    <p:sldId id="277" r:id="rId8"/>
    <p:sldId id="278" r:id="rId9"/>
    <p:sldId id="296" r:id="rId10"/>
    <p:sldId id="279" r:id="rId11"/>
    <p:sldId id="280" r:id="rId12"/>
    <p:sldId id="283" r:id="rId13"/>
    <p:sldId id="286" r:id="rId14"/>
    <p:sldId id="284" r:id="rId15"/>
    <p:sldId id="281" r:id="rId16"/>
    <p:sldId id="282" r:id="rId17"/>
    <p:sldId id="285" r:id="rId18"/>
    <p:sldId id="297" r:id="rId19"/>
    <p:sldId id="307" r:id="rId20"/>
    <p:sldId id="308" r:id="rId21"/>
    <p:sldId id="288" r:id="rId22"/>
    <p:sldId id="289" r:id="rId23"/>
    <p:sldId id="290" r:id="rId24"/>
    <p:sldId id="291" r:id="rId25"/>
    <p:sldId id="292" r:id="rId26"/>
    <p:sldId id="287" r:id="rId27"/>
    <p:sldId id="293" r:id="rId28"/>
    <p:sldId id="298" r:id="rId29"/>
    <p:sldId id="300" r:id="rId30"/>
    <p:sldId id="301" r:id="rId31"/>
    <p:sldId id="303" r:id="rId32"/>
    <p:sldId id="295" r:id="rId33"/>
    <p:sldId id="304" r:id="rId34"/>
    <p:sldId id="305" r:id="rId35"/>
    <p:sldId id="309" r:id="rId36"/>
    <p:sldId id="302" r:id="rId37"/>
    <p:sldId id="299" r:id="rId38"/>
    <p:sldId id="310" r:id="rId39"/>
    <p:sldId id="271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80109209122245E-2"/>
          <c:y val="3.0838061856468497E-2"/>
          <c:w val="0.89769400923436193"/>
          <c:h val="0.64933641724110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567556990509735E-3"/>
                  <c:y val="2.9100529100529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4F-4312-A2CE-960E9AE7842C}"/>
                </c:ext>
              </c:extLst>
            </c:dLbl>
            <c:dLbl>
              <c:idx val="1"/>
              <c:layout>
                <c:manualLayout>
                  <c:x val="0"/>
                  <c:y val="-2.9100529100529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4F-4312-A2CE-960E9AE7842C}"/>
                </c:ext>
              </c:extLst>
            </c:dLbl>
            <c:dLbl>
              <c:idx val="2"/>
              <c:layout>
                <c:manualLayout>
                  <c:x val="6.6777754923281725E-3"/>
                  <c:y val="-0.11758384368620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4F-4312-A2CE-960E9AE7842C}"/>
                </c:ext>
              </c:extLst>
            </c:dLbl>
            <c:dLbl>
              <c:idx val="3"/>
              <c:layout>
                <c:manualLayout>
                  <c:x val="6.4086060272697792E-3"/>
                  <c:y val="5.3286047577386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4F-4312-A2CE-960E9AE7842C}"/>
                </c:ext>
              </c:extLst>
            </c:dLbl>
            <c:dLbl>
              <c:idx val="5"/>
              <c:layout>
                <c:manualLayout>
                  <c:x val="2.2259321090706751E-3"/>
                  <c:y val="-0.10829103214890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4F-4312-A2CE-960E9AE7842C}"/>
                </c:ext>
              </c:extLst>
            </c:dLbl>
            <c:dLbl>
              <c:idx val="6"/>
              <c:layout>
                <c:manualLayout>
                  <c:x val="1.1667964750663872E-2"/>
                  <c:y val="6.581531475232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4F-4312-A2CE-960E9AE7842C}"/>
                </c:ext>
              </c:extLst>
            </c:dLbl>
            <c:dLbl>
              <c:idx val="7"/>
              <c:layout>
                <c:manualLayout>
                  <c:x val="5.580143397836866E-3"/>
                  <c:y val="-2.5796983710369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4F-4312-A2CE-960E9AE7842C}"/>
                </c:ext>
              </c:extLst>
            </c:dLbl>
            <c:dLbl>
              <c:idx val="8"/>
              <c:layout>
                <c:manualLayout>
                  <c:x val="1.1326379917215223E-2"/>
                  <c:y val="-0.11246739990834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4F-4312-A2CE-960E9AE7842C}"/>
                </c:ext>
              </c:extLst>
            </c:dLbl>
            <c:dLbl>
              <c:idx val="9"/>
              <c:layout>
                <c:manualLayout>
                  <c:x val="9.7837784952548683E-3"/>
                  <c:y val="2.6455026455025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4F-4312-A2CE-960E9AE7842C}"/>
                </c:ext>
              </c:extLst>
            </c:dLbl>
            <c:dLbl>
              <c:idx val="10"/>
              <c:layout>
                <c:manualLayout>
                  <c:x val="0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4F-4312-A2CE-960E9AE7842C}"/>
                </c:ext>
              </c:extLst>
            </c:dLbl>
            <c:dLbl>
              <c:idx val="11"/>
              <c:layout>
                <c:manualLayout>
                  <c:x val="1.5654045592407788E-2"/>
                  <c:y val="-0.15079365079365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4F-4312-A2CE-960E9AE78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2016 (до об`єднання)</c:v>
                </c:pt>
                <c:pt idx="1">
                  <c:v>2017 (план)</c:v>
                </c:pt>
                <c:pt idx="2">
                  <c:v>2017 (факт)</c:v>
                </c:pt>
                <c:pt idx="3">
                  <c:v>2018 (план)</c:v>
                </c:pt>
                <c:pt idx="4">
                  <c:v>2018 (факт)</c:v>
                </c:pt>
                <c:pt idx="5">
                  <c:v>2019 (план)</c:v>
                </c:pt>
                <c:pt idx="6">
                  <c:v>2019 (факт)</c:v>
                </c:pt>
                <c:pt idx="7">
                  <c:v>2020 (план)</c:v>
                </c:pt>
                <c:pt idx="8">
                  <c:v>2021 (план)</c:v>
                </c:pt>
                <c:pt idx="9">
                  <c:v>2021 (факт)</c:v>
                </c:pt>
                <c:pt idx="10">
                  <c:v>2022 (план)</c:v>
                </c:pt>
                <c:pt idx="11">
                  <c:v>2022 (факт за 01.11.2022 р.)</c:v>
                </c:pt>
                <c:pt idx="12">
                  <c:v>2023 (план)</c:v>
                </c:pt>
              </c:strCache>
            </c:strRef>
          </c:cat>
          <c:val>
            <c:numRef>
              <c:f>Лист1!$B$2:$B$14</c:f>
              <c:numCache>
                <c:formatCode>#,##0</c:formatCode>
                <c:ptCount val="13"/>
                <c:pt idx="0">
                  <c:v>9500000</c:v>
                </c:pt>
                <c:pt idx="1">
                  <c:v>22008560</c:v>
                </c:pt>
                <c:pt idx="2">
                  <c:v>33961803</c:v>
                </c:pt>
                <c:pt idx="3">
                  <c:v>26606870</c:v>
                </c:pt>
                <c:pt idx="4">
                  <c:v>37620601</c:v>
                </c:pt>
                <c:pt idx="5">
                  <c:v>32729388</c:v>
                </c:pt>
                <c:pt idx="6">
                  <c:v>39349806</c:v>
                </c:pt>
                <c:pt idx="7">
                  <c:v>39840858</c:v>
                </c:pt>
                <c:pt idx="8">
                  <c:v>60368032</c:v>
                </c:pt>
                <c:pt idx="9">
                  <c:v>66429545</c:v>
                </c:pt>
                <c:pt idx="10">
                  <c:v>61555116</c:v>
                </c:pt>
                <c:pt idx="11">
                  <c:v>67237653</c:v>
                </c:pt>
                <c:pt idx="12">
                  <c:v>71648100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F4F-4312-A2CE-960E9AE78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524288"/>
        <c:axId val="110525824"/>
        <c:axId val="0"/>
      </c:bar3DChart>
      <c:catAx>
        <c:axId val="11052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1600" b="1"/>
            </a:pPr>
            <a:endParaRPr lang="ru-RU"/>
          </a:p>
        </c:txPr>
        <c:crossAx val="110525824"/>
        <c:crosses val="autoZero"/>
        <c:auto val="1"/>
        <c:lblAlgn val="ctr"/>
        <c:lblOffset val="100"/>
        <c:noMultiLvlLbl val="0"/>
      </c:catAx>
      <c:valAx>
        <c:axId val="1105258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ru-RU" sz="1400" b="1"/>
            </a:pPr>
            <a:endParaRPr lang="ru-RU"/>
          </a:p>
        </c:txPr>
        <c:crossAx val="1105242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96210629921273E-2"/>
          <c:y val="2.7355934674832313E-2"/>
          <c:w val="0.51015575787401579"/>
          <c:h val="0.906943569553805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</c:v>
                </c:pt>
              </c:strCache>
            </c:strRef>
          </c:tx>
          <c:explosion val="25"/>
          <c:dPt>
            <c:idx val="1"/>
            <c:bubble3D val="0"/>
            <c:explosion val="22"/>
            <c:extLst>
              <c:ext xmlns:c16="http://schemas.microsoft.com/office/drawing/2014/chart" uri="{C3380CC4-5D6E-409C-BE32-E72D297353CC}">
                <c16:uniqueId val="{00000001-F786-4A5C-8E06-4A2F739518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Організаційне,інформаційно- аналітичне та матеріально- технічне забезпечення діяльності сільської ради 12 035 825</c:v>
                </c:pt>
                <c:pt idx="1">
                  <c:v>Освіта 24 930 925</c:v>
                </c:pt>
                <c:pt idx="2">
                  <c:v>Компенсаційний проїзд 782 640</c:v>
                </c:pt>
                <c:pt idx="3">
                  <c:v>ЦНСП 1 844 127</c:v>
                </c:pt>
                <c:pt idx="4">
                  <c:v>Оздоровлення дітей 150 000</c:v>
                </c:pt>
                <c:pt idx="5">
                  <c:v>Культура 3 289907</c:v>
                </c:pt>
                <c:pt idx="6">
                  <c:v>Соц послуги громад. похилого віку 450000</c:v>
                </c:pt>
                <c:pt idx="7">
                  <c:v>Соціальні виплати 445 960</c:v>
                </c:pt>
                <c:pt idx="8">
                  <c:v>Благоустрій 1958377</c:v>
                </c:pt>
                <c:pt idx="9">
                  <c:v>КП Сергіївське 5365719</c:v>
                </c:pt>
                <c:pt idx="10">
                  <c:v>Дороги 14000000</c:v>
                </c:pt>
                <c:pt idx="11">
                  <c:v>Заходи та роботи з територіальної оборон 443843</c:v>
                </c:pt>
                <c:pt idx="12">
                  <c:v>Заходи із землеустрою 104600</c:v>
                </c:pt>
                <c:pt idx="13">
                  <c:v>Програма С/Г 250 000</c:v>
                </c:pt>
                <c:pt idx="14">
                  <c:v>Субвенції з місцевого бюджету 3205135</c:v>
                </c:pt>
              </c:strCache>
            </c:strRef>
          </c:cat>
          <c:val>
            <c:numRef>
              <c:f>Лист1!$B$2:$B$16</c:f>
              <c:numCache>
                <c:formatCode>#,##0</c:formatCode>
                <c:ptCount val="15"/>
                <c:pt idx="0">
                  <c:v>12035825</c:v>
                </c:pt>
                <c:pt idx="1">
                  <c:v>24930925</c:v>
                </c:pt>
                <c:pt idx="2">
                  <c:v>782640</c:v>
                </c:pt>
                <c:pt idx="3">
                  <c:v>1844127</c:v>
                </c:pt>
                <c:pt idx="4">
                  <c:v>150000</c:v>
                </c:pt>
                <c:pt idx="5">
                  <c:v>3289907</c:v>
                </c:pt>
                <c:pt idx="6">
                  <c:v>450000</c:v>
                </c:pt>
                <c:pt idx="7">
                  <c:v>445960</c:v>
                </c:pt>
                <c:pt idx="8">
                  <c:v>1958377</c:v>
                </c:pt>
                <c:pt idx="9">
                  <c:v>5365719</c:v>
                </c:pt>
                <c:pt idx="10">
                  <c:v>14000000</c:v>
                </c:pt>
                <c:pt idx="11">
                  <c:v>443843</c:v>
                </c:pt>
                <c:pt idx="12">
                  <c:v>104600</c:v>
                </c:pt>
                <c:pt idx="13">
                  <c:v>250000</c:v>
                </c:pt>
                <c:pt idx="14" formatCode="General">
                  <c:v>3205135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6-4A5C-8E06-4A2F73951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985793963254594"/>
          <c:y val="0"/>
          <c:w val="0.42088276465442009"/>
          <c:h val="0.98843163322369265"/>
        </c:manualLayout>
      </c:layout>
      <c:overlay val="0"/>
      <c:txPr>
        <a:bodyPr/>
        <a:lstStyle/>
        <a:p>
          <a:pPr>
            <a:defRPr lang="ru-RU" sz="1200" b="0" baseline="0">
              <a:effectLst>
                <a:reflection blurRad="10000" stA="55000" endPos="48000" dist="500" dir="5400000" sy="-100000" algn="bl" rotWithShape="0"/>
              </a:effectLst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 algn="ctr" defTabSz="914400" rtl="0" eaLnBrk="1" latinLnBrk="0" hangingPunct="1">
        <a:spcBef>
          <a:spcPct val="0"/>
        </a:spcBef>
        <a:buNone/>
        <a:defRPr lang="uk-UA" sz="2200" b="1" kern="1200" cap="all" dirty="0" smtClean="0">
          <a:ln>
            <a:solidFill>
              <a:prstClr val="black"/>
            </a:solidFill>
          </a:ln>
          <a:solidFill>
            <a:srgbClr val="0070C0"/>
          </a:solidFill>
          <a:effectLst>
            <a:outerShdw blurRad="19685" dist="12700" dir="5400000" algn="tl" rotWithShape="0">
              <a:srgbClr val="4F81BD">
                <a:satMod val="130000"/>
                <a:alpha val="60000"/>
              </a:srgbClr>
            </a:outerShdw>
            <a:reflection blurRad="10000" stA="55000" endPos="48000" dist="5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,%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6702318460192476E-2"/>
          <c:y val="4.3021872265966751E-2"/>
          <c:w val="0.535151656824147"/>
          <c:h val="0.951380723242927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Видатки,%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Заробітна плата 26 088 948 грн</c:v>
                </c:pt>
                <c:pt idx="1">
                  <c:v>Нарахування на оплату праці 6 133 775 грн</c:v>
                </c:pt>
                <c:pt idx="2">
                  <c:v>Предмети, матеріали, обладнання 2 246 332 грн</c:v>
                </c:pt>
                <c:pt idx="3">
                  <c:v>Продукти харчування 2 710 218 грн</c:v>
                </c:pt>
                <c:pt idx="4">
                  <c:v>Оплата послуг (крім комунальних) 3 052 111 грн</c:v>
                </c:pt>
                <c:pt idx="5">
                  <c:v>Оплата теплопостачання 1 160 000</c:v>
                </c:pt>
                <c:pt idx="6">
                  <c:v>Оплата природнього газу 338 445</c:v>
                </c:pt>
                <c:pt idx="7">
                  <c:v>Оплата електроенергії 2 988 775 грн</c:v>
                </c:pt>
                <c:pt idx="8">
                  <c:v>Заходи по реалізації регіональних програм 589 960</c:v>
                </c:pt>
                <c:pt idx="9">
                  <c:v>Виплати населенню 1 640 040</c:v>
                </c:pt>
                <c:pt idx="10">
                  <c:v>Субсидії поточні трансферти підприємствам 5 365 719 грн</c:v>
                </c:pt>
                <c:pt idx="11">
                  <c:v>Трансферти органам держ.упр. ін. рівнів 3 305 135 грн</c:v>
                </c:pt>
                <c:pt idx="12">
                  <c:v>Субвенція на дороги 14 000 000 грн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37.5</c:v>
                </c:pt>
                <c:pt idx="1">
                  <c:v>8.8000000000000007</c:v>
                </c:pt>
                <c:pt idx="2">
                  <c:v>3.2</c:v>
                </c:pt>
                <c:pt idx="3">
                  <c:v>3.9</c:v>
                </c:pt>
                <c:pt idx="4">
                  <c:v>4.4000000000000004</c:v>
                </c:pt>
                <c:pt idx="5">
                  <c:v>1.7</c:v>
                </c:pt>
                <c:pt idx="6">
                  <c:v>0.5</c:v>
                </c:pt>
                <c:pt idx="7">
                  <c:v>4.3</c:v>
                </c:pt>
                <c:pt idx="8">
                  <c:v>0.8</c:v>
                </c:pt>
                <c:pt idx="9">
                  <c:v>2.2999999999999998</c:v>
                </c:pt>
                <c:pt idx="10">
                  <c:v>7.7</c:v>
                </c:pt>
                <c:pt idx="11">
                  <c:v>4.7</c:v>
                </c:pt>
                <c:pt idx="12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C-4781-84AD-AF4BB7C39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194313210848743"/>
          <c:y val="4.3821300466986235E-2"/>
          <c:w val="0.32972353455818021"/>
          <c:h val="0.9228385157965886"/>
        </c:manualLayout>
      </c:layout>
      <c:overlay val="0"/>
      <c:txPr>
        <a:bodyPr/>
        <a:lstStyle/>
        <a:p>
          <a:pPr>
            <a:defRPr lang="ru-RU" sz="1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580E6-46A5-406E-BA76-C107EB0FAC3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4D32CE-3535-48BD-9A9B-302B92C6864C}">
      <dgm:prSet phldrT="[Текст]"/>
      <dgm:spPr/>
      <dgm:t>
        <a:bodyPr/>
        <a:lstStyle/>
        <a:p>
          <a:r>
            <a:rPr lang="uk-UA" dirty="0"/>
            <a:t>Податкові надходження </a:t>
          </a:r>
        </a:p>
        <a:p>
          <a:r>
            <a:rPr lang="uk-UA" dirty="0"/>
            <a:t>61 128,200 тис. грн</a:t>
          </a:r>
          <a:endParaRPr lang="ru-RU" dirty="0"/>
        </a:p>
      </dgm:t>
    </dgm:pt>
    <dgm:pt modelId="{7E4A082F-BC1E-4FBA-B462-65AB1402F8C9}" type="parTrans" cxnId="{CD100FC7-A9CA-4427-8F39-BCCAF2F5FB83}">
      <dgm:prSet/>
      <dgm:spPr/>
      <dgm:t>
        <a:bodyPr/>
        <a:lstStyle/>
        <a:p>
          <a:endParaRPr lang="ru-RU"/>
        </a:p>
      </dgm:t>
    </dgm:pt>
    <dgm:pt modelId="{93D435BF-303D-439A-903C-739A78314491}" type="sibTrans" cxnId="{CD100FC7-A9CA-4427-8F39-BCCAF2F5FB83}">
      <dgm:prSet/>
      <dgm:spPr/>
      <dgm:t>
        <a:bodyPr/>
        <a:lstStyle/>
        <a:p>
          <a:endParaRPr lang="ru-RU"/>
        </a:p>
      </dgm:t>
    </dgm:pt>
    <dgm:pt modelId="{7918C672-C4E5-4E9A-9157-97ADD9B04932}">
      <dgm:prSet phldrT="[Текст]"/>
      <dgm:spPr/>
      <dgm:t>
        <a:bodyPr/>
        <a:lstStyle/>
        <a:p>
          <a:pPr>
            <a:buClr>
              <a:srgbClr val="1F3F5F"/>
            </a:buClr>
            <a:buFontTx/>
            <a:buChar char="•"/>
          </a:pPr>
          <a:r>
            <a:rPr lang="uk-UA" dirty="0">
              <a:solidFill>
                <a:srgbClr val="1C1C1C"/>
              </a:solidFill>
            </a:rPr>
            <a:t>Податки на доходи </a:t>
          </a:r>
          <a:r>
            <a:rPr lang="uk-UA" dirty="0" err="1">
              <a:solidFill>
                <a:srgbClr val="1C1C1C"/>
              </a:solidFill>
            </a:rPr>
            <a:t>фіз.осіб</a:t>
          </a:r>
          <a:r>
            <a:rPr lang="uk-UA" dirty="0">
              <a:solidFill>
                <a:srgbClr val="1C1C1C"/>
              </a:solidFill>
            </a:rPr>
            <a:t> – 11 179,600 тис. грн</a:t>
          </a:r>
          <a:endParaRPr lang="ru-RU" dirty="0"/>
        </a:p>
      </dgm:t>
    </dgm:pt>
    <dgm:pt modelId="{F54B47DC-FEEF-4387-AD43-EC20C7EA96EC}" type="parTrans" cxnId="{A0F3FF37-6B06-4FAC-BB40-AB0AE3D75A7A}">
      <dgm:prSet/>
      <dgm:spPr/>
      <dgm:t>
        <a:bodyPr/>
        <a:lstStyle/>
        <a:p>
          <a:endParaRPr lang="ru-RU"/>
        </a:p>
      </dgm:t>
    </dgm:pt>
    <dgm:pt modelId="{5A93FEB2-3174-4D4A-84EC-FBF7A467EBD3}" type="sibTrans" cxnId="{A0F3FF37-6B06-4FAC-BB40-AB0AE3D75A7A}">
      <dgm:prSet/>
      <dgm:spPr/>
      <dgm:t>
        <a:bodyPr/>
        <a:lstStyle/>
        <a:p>
          <a:endParaRPr lang="ru-RU"/>
        </a:p>
      </dgm:t>
    </dgm:pt>
    <dgm:pt modelId="{15858E2D-1798-4575-AFAC-34AA4D2787BF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uk-UA" dirty="0"/>
            <a:t>Неподаткові надходження  42,900 тис. грн</a:t>
          </a:r>
          <a:endParaRPr lang="ru-RU" dirty="0"/>
        </a:p>
      </dgm:t>
    </dgm:pt>
    <dgm:pt modelId="{6005B567-EE3D-4C0F-8D68-6AE5FC65F85E}" type="parTrans" cxnId="{ACD13344-055F-4324-AB16-81435697B1F6}">
      <dgm:prSet/>
      <dgm:spPr/>
      <dgm:t>
        <a:bodyPr/>
        <a:lstStyle/>
        <a:p>
          <a:endParaRPr lang="ru-RU"/>
        </a:p>
      </dgm:t>
    </dgm:pt>
    <dgm:pt modelId="{D8D39B3D-DCFE-46A0-B918-AA7EEFC7281C}" type="sibTrans" cxnId="{ACD13344-055F-4324-AB16-81435697B1F6}">
      <dgm:prSet/>
      <dgm:spPr/>
      <dgm:t>
        <a:bodyPr/>
        <a:lstStyle/>
        <a:p>
          <a:endParaRPr lang="ru-RU"/>
        </a:p>
      </dgm:t>
    </dgm:pt>
    <dgm:pt modelId="{3C6512A3-A7EB-448F-91C7-A695FE60209B}">
      <dgm:prSet phldrT="[Текст]"/>
      <dgm:spPr/>
      <dgm:t>
        <a:bodyPr/>
        <a:lstStyle/>
        <a:p>
          <a:pPr>
            <a:buClr>
              <a:srgbClr val="1F3F5F"/>
            </a:buClr>
          </a:pPr>
          <a:r>
            <a:rPr lang="uk-UA" dirty="0">
              <a:solidFill>
                <a:srgbClr val="1C1C1C"/>
              </a:solidFill>
            </a:rPr>
            <a:t>Інші надходження, плата за надання адміністративних послуг, державне мито – 42,900 тис. грн.</a:t>
          </a:r>
          <a:endParaRPr lang="ru-RU" dirty="0"/>
        </a:p>
      </dgm:t>
    </dgm:pt>
    <dgm:pt modelId="{47E65D3B-C7C2-4749-B432-366EDA56E73F}" type="parTrans" cxnId="{0B4E0E65-0BA6-43E8-8869-9314DAE40537}">
      <dgm:prSet/>
      <dgm:spPr/>
      <dgm:t>
        <a:bodyPr/>
        <a:lstStyle/>
        <a:p>
          <a:endParaRPr lang="ru-RU"/>
        </a:p>
      </dgm:t>
    </dgm:pt>
    <dgm:pt modelId="{76BCEDF8-51FA-4BAB-A572-AFD07676A1FD}" type="sibTrans" cxnId="{0B4E0E65-0BA6-43E8-8869-9314DAE40537}">
      <dgm:prSet/>
      <dgm:spPr/>
      <dgm:t>
        <a:bodyPr/>
        <a:lstStyle/>
        <a:p>
          <a:endParaRPr lang="ru-RU"/>
        </a:p>
      </dgm:t>
    </dgm:pt>
    <dgm:pt modelId="{45EF8BD6-C3CA-4898-AAB4-3F47FDFE6434}">
      <dgm:prSet phldrT="[Текст]"/>
      <dgm:spPr/>
      <dgm:t>
        <a:bodyPr/>
        <a:lstStyle/>
        <a:p>
          <a:r>
            <a:rPr lang="uk-UA" dirty="0"/>
            <a:t>Офіційні трансферти </a:t>
          </a:r>
        </a:p>
        <a:p>
          <a:r>
            <a:rPr lang="uk-UA" dirty="0"/>
            <a:t>10 477,000 тис. грн</a:t>
          </a:r>
          <a:endParaRPr lang="ru-RU" dirty="0"/>
        </a:p>
      </dgm:t>
    </dgm:pt>
    <dgm:pt modelId="{F7211495-631A-4E9B-BDCB-C0B9EE208554}" type="parTrans" cxnId="{D895F40E-8FAE-48A7-90B2-364BE67ABBEA}">
      <dgm:prSet/>
      <dgm:spPr/>
      <dgm:t>
        <a:bodyPr/>
        <a:lstStyle/>
        <a:p>
          <a:endParaRPr lang="ru-RU"/>
        </a:p>
      </dgm:t>
    </dgm:pt>
    <dgm:pt modelId="{49F898E2-C0D4-41D1-A343-6ADDA9227752}" type="sibTrans" cxnId="{D895F40E-8FAE-48A7-90B2-364BE67ABBEA}">
      <dgm:prSet/>
      <dgm:spPr/>
      <dgm:t>
        <a:bodyPr/>
        <a:lstStyle/>
        <a:p>
          <a:endParaRPr lang="ru-RU"/>
        </a:p>
      </dgm:t>
    </dgm:pt>
    <dgm:pt modelId="{93D84F61-6187-4278-81F3-D1AEBC3057B5}">
      <dgm:prSet phldrT="[Текст]"/>
      <dgm:spPr/>
      <dgm:t>
        <a:bodyPr/>
        <a:lstStyle/>
        <a:p>
          <a:pPr>
            <a:buClr>
              <a:srgbClr val="1F3F5F"/>
            </a:buClr>
            <a:buFontTx/>
            <a:buChar char="•"/>
          </a:pPr>
          <a:r>
            <a:rPr lang="uk-UA" dirty="0">
              <a:solidFill>
                <a:srgbClr val="1C1C1C"/>
              </a:solidFill>
            </a:rPr>
            <a:t>Освітня субвенція – 9 956, 200 тис. грн</a:t>
          </a:r>
          <a:endParaRPr lang="ru-RU" dirty="0"/>
        </a:p>
      </dgm:t>
    </dgm:pt>
    <dgm:pt modelId="{D4237C1C-9B99-45CB-AE2D-768D1C6A57AC}" type="parTrans" cxnId="{176E6B81-AF59-4CB6-AB8E-C2D051752ADE}">
      <dgm:prSet/>
      <dgm:spPr/>
      <dgm:t>
        <a:bodyPr/>
        <a:lstStyle/>
        <a:p>
          <a:endParaRPr lang="ru-RU"/>
        </a:p>
      </dgm:t>
    </dgm:pt>
    <dgm:pt modelId="{47B275B2-B8B8-4B4F-8B68-217DF971249F}" type="sibTrans" cxnId="{176E6B81-AF59-4CB6-AB8E-C2D051752ADE}">
      <dgm:prSet/>
      <dgm:spPr/>
      <dgm:t>
        <a:bodyPr/>
        <a:lstStyle/>
        <a:p>
          <a:endParaRPr lang="ru-RU"/>
        </a:p>
      </dgm:t>
    </dgm:pt>
    <dgm:pt modelId="{DA8E3F29-24B1-455D-9214-5481DBB1EDE2}">
      <dgm:prSet/>
      <dgm:spPr/>
      <dgm:t>
        <a:bodyPr/>
        <a:lstStyle/>
        <a:p>
          <a:pPr>
            <a:buFontTx/>
            <a:buChar char="•"/>
          </a:pPr>
          <a:r>
            <a:rPr lang="uk-UA" dirty="0">
              <a:solidFill>
                <a:srgbClr val="1C1C1C"/>
              </a:solidFill>
            </a:rPr>
            <a:t>Рента – 32 453,000 тис. грн</a:t>
          </a:r>
          <a:endParaRPr lang="en-US" dirty="0">
            <a:solidFill>
              <a:srgbClr val="1C1C1C"/>
            </a:solidFill>
          </a:endParaRPr>
        </a:p>
      </dgm:t>
    </dgm:pt>
    <dgm:pt modelId="{8850D0CF-BDB9-4576-99D8-EED04DC53051}" type="parTrans" cxnId="{3A1112F7-0EA8-47E9-9036-6A1745C68BF2}">
      <dgm:prSet/>
      <dgm:spPr/>
      <dgm:t>
        <a:bodyPr/>
        <a:lstStyle/>
        <a:p>
          <a:endParaRPr lang="ru-RU"/>
        </a:p>
      </dgm:t>
    </dgm:pt>
    <dgm:pt modelId="{E3993A11-CD66-4E03-8994-FEDD83A5E05B}" type="sibTrans" cxnId="{3A1112F7-0EA8-47E9-9036-6A1745C68BF2}">
      <dgm:prSet/>
      <dgm:spPr/>
      <dgm:t>
        <a:bodyPr/>
        <a:lstStyle/>
        <a:p>
          <a:endParaRPr lang="ru-RU"/>
        </a:p>
      </dgm:t>
    </dgm:pt>
    <dgm:pt modelId="{E663C763-C66A-4628-80AF-A5F1996A9749}">
      <dgm:prSet/>
      <dgm:spPr/>
      <dgm:t>
        <a:bodyPr/>
        <a:lstStyle/>
        <a:p>
          <a:pPr>
            <a:buFontTx/>
            <a:buChar char="•"/>
          </a:pPr>
          <a:r>
            <a:rPr lang="ru-RU" dirty="0" err="1">
              <a:solidFill>
                <a:srgbClr val="1C1C1C"/>
              </a:solidFill>
            </a:rPr>
            <a:t>Податок</a:t>
          </a:r>
          <a:r>
            <a:rPr lang="ru-RU" dirty="0">
              <a:solidFill>
                <a:srgbClr val="1C1C1C"/>
              </a:solidFill>
            </a:rPr>
            <a:t> на </a:t>
          </a:r>
          <a:r>
            <a:rPr lang="ru-RU" dirty="0" err="1">
              <a:solidFill>
                <a:srgbClr val="1C1C1C"/>
              </a:solidFill>
            </a:rPr>
            <a:t>майно</a:t>
          </a:r>
          <a:r>
            <a:rPr lang="ru-RU" dirty="0">
              <a:solidFill>
                <a:srgbClr val="1C1C1C"/>
              </a:solidFill>
            </a:rPr>
            <a:t>  - 15613,000 тис. </a:t>
          </a:r>
          <a:r>
            <a:rPr lang="ru-RU" dirty="0" err="1">
              <a:solidFill>
                <a:srgbClr val="1C1C1C"/>
              </a:solidFill>
            </a:rPr>
            <a:t>грн</a:t>
          </a:r>
          <a:endParaRPr lang="ru-RU" dirty="0">
            <a:solidFill>
              <a:srgbClr val="1C1C1C"/>
            </a:solidFill>
          </a:endParaRPr>
        </a:p>
      </dgm:t>
    </dgm:pt>
    <dgm:pt modelId="{E6260341-AFDB-4089-B0AF-7AD1174E8453}" type="parTrans" cxnId="{393288AC-DFE0-4007-84A5-8B8256D19CDE}">
      <dgm:prSet/>
      <dgm:spPr/>
      <dgm:t>
        <a:bodyPr/>
        <a:lstStyle/>
        <a:p>
          <a:endParaRPr lang="ru-RU"/>
        </a:p>
      </dgm:t>
    </dgm:pt>
    <dgm:pt modelId="{198D726F-25A1-4704-9FB4-59B371C22DCB}" type="sibTrans" cxnId="{393288AC-DFE0-4007-84A5-8B8256D19CDE}">
      <dgm:prSet/>
      <dgm:spPr/>
      <dgm:t>
        <a:bodyPr/>
        <a:lstStyle/>
        <a:p>
          <a:endParaRPr lang="ru-RU"/>
        </a:p>
      </dgm:t>
    </dgm:pt>
    <dgm:pt modelId="{EBD7E9CE-E647-4C8C-88AC-7DEE1CA1FAE4}">
      <dgm:prSet/>
      <dgm:spPr/>
      <dgm:t>
        <a:bodyPr/>
        <a:lstStyle/>
        <a:p>
          <a:pPr>
            <a:buFontTx/>
            <a:buChar char="•"/>
          </a:pPr>
          <a:r>
            <a:rPr lang="ru-RU" dirty="0" err="1">
              <a:solidFill>
                <a:srgbClr val="1C1C1C"/>
              </a:solidFill>
            </a:rPr>
            <a:t>Єдиний</a:t>
          </a:r>
          <a:r>
            <a:rPr lang="ru-RU" dirty="0">
              <a:solidFill>
                <a:srgbClr val="1C1C1C"/>
              </a:solidFill>
            </a:rPr>
            <a:t> </a:t>
          </a:r>
          <a:r>
            <a:rPr lang="ru-RU" dirty="0" err="1">
              <a:solidFill>
                <a:srgbClr val="1C1C1C"/>
              </a:solidFill>
            </a:rPr>
            <a:t>податок</a:t>
          </a:r>
          <a:r>
            <a:rPr lang="ru-RU" dirty="0">
              <a:solidFill>
                <a:srgbClr val="1C1C1C"/>
              </a:solidFill>
            </a:rPr>
            <a:t> – 1855,000 тис. </a:t>
          </a:r>
          <a:r>
            <a:rPr lang="ru-RU" dirty="0" err="1">
              <a:solidFill>
                <a:srgbClr val="1C1C1C"/>
              </a:solidFill>
            </a:rPr>
            <a:t>грн</a:t>
          </a:r>
          <a:endParaRPr lang="ru-RU" dirty="0">
            <a:solidFill>
              <a:srgbClr val="1C1C1C"/>
            </a:solidFill>
          </a:endParaRPr>
        </a:p>
      </dgm:t>
    </dgm:pt>
    <dgm:pt modelId="{9EA5F9C8-6CA8-47E6-BB3D-2EE75BE3296E}" type="parTrans" cxnId="{1D987D48-161D-48A0-84D4-69D631BE3656}">
      <dgm:prSet/>
      <dgm:spPr/>
      <dgm:t>
        <a:bodyPr/>
        <a:lstStyle/>
        <a:p>
          <a:endParaRPr lang="ru-RU"/>
        </a:p>
      </dgm:t>
    </dgm:pt>
    <dgm:pt modelId="{BFE6B0A3-D590-4981-A509-5FE28A38CEBF}" type="sibTrans" cxnId="{1D987D48-161D-48A0-84D4-69D631BE3656}">
      <dgm:prSet/>
      <dgm:spPr/>
      <dgm:t>
        <a:bodyPr/>
        <a:lstStyle/>
        <a:p>
          <a:endParaRPr lang="ru-RU"/>
        </a:p>
      </dgm:t>
    </dgm:pt>
    <dgm:pt modelId="{DBCE3AD6-4BD6-4CDB-9038-8A88DF54E7BD}">
      <dgm:prSet/>
      <dgm:spPr/>
      <dgm:t>
        <a:bodyPr/>
        <a:lstStyle/>
        <a:p>
          <a:pPr>
            <a:buFontTx/>
            <a:buChar char="•"/>
          </a:pPr>
          <a:r>
            <a:rPr lang="ru-RU" dirty="0" err="1">
              <a:solidFill>
                <a:srgbClr val="1C1C1C"/>
              </a:solidFill>
            </a:rPr>
            <a:t>Внутрішні</a:t>
          </a:r>
          <a:r>
            <a:rPr lang="ru-RU" dirty="0">
              <a:solidFill>
                <a:srgbClr val="1C1C1C"/>
              </a:solidFill>
            </a:rPr>
            <a:t> </a:t>
          </a:r>
          <a:r>
            <a:rPr lang="ru-RU" dirty="0" err="1">
              <a:solidFill>
                <a:srgbClr val="1C1C1C"/>
              </a:solidFill>
            </a:rPr>
            <a:t>податки</a:t>
          </a:r>
          <a:r>
            <a:rPr lang="ru-RU" dirty="0">
              <a:solidFill>
                <a:srgbClr val="1C1C1C"/>
              </a:solidFill>
            </a:rPr>
            <a:t> на </a:t>
          </a:r>
          <a:r>
            <a:rPr lang="ru-RU" dirty="0" err="1">
              <a:solidFill>
                <a:srgbClr val="1C1C1C"/>
              </a:solidFill>
            </a:rPr>
            <a:t>товари</a:t>
          </a:r>
          <a:r>
            <a:rPr lang="ru-RU" dirty="0">
              <a:solidFill>
                <a:srgbClr val="1C1C1C"/>
              </a:solidFill>
            </a:rPr>
            <a:t> – 27,600 тис. </a:t>
          </a:r>
          <a:r>
            <a:rPr lang="ru-RU" dirty="0" err="1">
              <a:solidFill>
                <a:srgbClr val="1C1C1C"/>
              </a:solidFill>
            </a:rPr>
            <a:t>грн</a:t>
          </a:r>
          <a:endParaRPr lang="en-US" dirty="0">
            <a:solidFill>
              <a:srgbClr val="1C1C1C"/>
            </a:solidFill>
          </a:endParaRPr>
        </a:p>
      </dgm:t>
    </dgm:pt>
    <dgm:pt modelId="{5704BBF4-92C8-4C92-8B60-7654941FBC78}" type="parTrans" cxnId="{CBF67AC2-22E0-47AF-BA32-18CCA775A63D}">
      <dgm:prSet/>
      <dgm:spPr/>
      <dgm:t>
        <a:bodyPr/>
        <a:lstStyle/>
        <a:p>
          <a:endParaRPr lang="ru-RU"/>
        </a:p>
      </dgm:t>
    </dgm:pt>
    <dgm:pt modelId="{2572ED7C-D799-4EE6-9C5C-446C45106683}" type="sibTrans" cxnId="{CBF67AC2-22E0-47AF-BA32-18CCA775A63D}">
      <dgm:prSet/>
      <dgm:spPr/>
      <dgm:t>
        <a:bodyPr/>
        <a:lstStyle/>
        <a:p>
          <a:endParaRPr lang="ru-RU"/>
        </a:p>
      </dgm:t>
    </dgm:pt>
    <dgm:pt modelId="{FB09CE48-D14E-4684-8AB2-7A0AFA55D7F3}">
      <dgm:prSet/>
      <dgm:spPr/>
      <dgm:t>
        <a:bodyPr/>
        <a:lstStyle/>
        <a:p>
          <a:pPr>
            <a:buClr>
              <a:srgbClr val="1F3F5F"/>
            </a:buClr>
            <a:buFontTx/>
            <a:buChar char="•"/>
          </a:pPr>
          <a:r>
            <a:rPr lang="uk-UA" dirty="0">
              <a:solidFill>
                <a:srgbClr val="1C1C1C"/>
              </a:solidFill>
            </a:rPr>
            <a:t>Базова дотація – 479,400 тис. грн</a:t>
          </a:r>
          <a:endParaRPr lang="en-US" dirty="0">
            <a:solidFill>
              <a:srgbClr val="1C1C1C"/>
            </a:solidFill>
          </a:endParaRPr>
        </a:p>
      </dgm:t>
    </dgm:pt>
    <dgm:pt modelId="{7083CB69-64F6-4863-BFC9-9164B8DC7A32}" type="parTrans" cxnId="{A29D052C-D6B3-407C-9340-C58536529532}">
      <dgm:prSet/>
      <dgm:spPr/>
      <dgm:t>
        <a:bodyPr/>
        <a:lstStyle/>
        <a:p>
          <a:endParaRPr lang="ru-RU"/>
        </a:p>
      </dgm:t>
    </dgm:pt>
    <dgm:pt modelId="{F52358B4-6199-4437-B5AC-03F6E93D91A7}" type="sibTrans" cxnId="{A29D052C-D6B3-407C-9340-C58536529532}">
      <dgm:prSet/>
      <dgm:spPr/>
      <dgm:t>
        <a:bodyPr/>
        <a:lstStyle/>
        <a:p>
          <a:endParaRPr lang="ru-RU"/>
        </a:p>
      </dgm:t>
    </dgm:pt>
    <dgm:pt modelId="{708BFE31-D126-4743-9F5F-01E9F02D36C2}">
      <dgm:prSet/>
      <dgm:spPr/>
      <dgm:t>
        <a:bodyPr/>
        <a:lstStyle/>
        <a:p>
          <a:pPr>
            <a:buClr>
              <a:srgbClr val="1F3F5F"/>
            </a:buClr>
            <a:buFontTx/>
            <a:buChar char="•"/>
          </a:pPr>
          <a:r>
            <a:rPr lang="uk-UA" dirty="0">
              <a:solidFill>
                <a:srgbClr val="1C1C1C"/>
              </a:solidFill>
            </a:rPr>
            <a:t>Інші субвенції – 41,400 тис. грн</a:t>
          </a:r>
          <a:endParaRPr lang="en-US" dirty="0">
            <a:solidFill>
              <a:srgbClr val="1C1C1C"/>
            </a:solidFill>
          </a:endParaRPr>
        </a:p>
      </dgm:t>
    </dgm:pt>
    <dgm:pt modelId="{C7BCA5D4-843B-4310-9A2B-9BBBA1D76781}" type="parTrans" cxnId="{5BDD95FE-E783-4112-A290-3C08DD36EF2F}">
      <dgm:prSet/>
      <dgm:spPr/>
    </dgm:pt>
    <dgm:pt modelId="{5EB49924-3989-4B8F-8FA3-5E839C26026C}" type="sibTrans" cxnId="{5BDD95FE-E783-4112-A290-3C08DD36EF2F}">
      <dgm:prSet/>
      <dgm:spPr/>
    </dgm:pt>
    <dgm:pt modelId="{296BB541-244A-4F1A-A180-75FC0D25BBE0}" type="pres">
      <dgm:prSet presAssocID="{776580E6-46A5-406E-BA76-C107EB0FAC31}" presName="Name0" presStyleCnt="0">
        <dgm:presLayoutVars>
          <dgm:dir/>
          <dgm:animLvl val="lvl"/>
          <dgm:resizeHandles val="exact"/>
        </dgm:presLayoutVars>
      </dgm:prSet>
      <dgm:spPr/>
    </dgm:pt>
    <dgm:pt modelId="{3BAB3D1A-80A9-45B2-A603-0095C337E998}" type="pres">
      <dgm:prSet presAssocID="{6E4D32CE-3535-48BD-9A9B-302B92C6864C}" presName="composite" presStyleCnt="0"/>
      <dgm:spPr/>
    </dgm:pt>
    <dgm:pt modelId="{8BF3202D-E25B-4FC7-873C-05F5A58CFA88}" type="pres">
      <dgm:prSet presAssocID="{6E4D32CE-3535-48BD-9A9B-302B92C6864C}" presName="parTx" presStyleLbl="alignNode1" presStyleIdx="0" presStyleCnt="3" custScaleX="111622">
        <dgm:presLayoutVars>
          <dgm:chMax val="0"/>
          <dgm:chPref val="0"/>
          <dgm:bulletEnabled val="1"/>
        </dgm:presLayoutVars>
      </dgm:prSet>
      <dgm:spPr/>
    </dgm:pt>
    <dgm:pt modelId="{6A2DB42A-3470-46AD-A10B-08263DEB1F72}" type="pres">
      <dgm:prSet presAssocID="{6E4D32CE-3535-48BD-9A9B-302B92C6864C}" presName="desTx" presStyleLbl="alignAccFollowNode1" presStyleIdx="0" presStyleCnt="3" custScaleX="111458">
        <dgm:presLayoutVars>
          <dgm:bulletEnabled val="1"/>
        </dgm:presLayoutVars>
      </dgm:prSet>
      <dgm:spPr/>
    </dgm:pt>
    <dgm:pt modelId="{9F73DB2F-3E5A-477E-B2ED-BC4F81AC8F53}" type="pres">
      <dgm:prSet presAssocID="{93D435BF-303D-439A-903C-739A78314491}" presName="space" presStyleCnt="0"/>
      <dgm:spPr/>
    </dgm:pt>
    <dgm:pt modelId="{7E5B9CDC-241B-4E7B-8394-B4B3E8462548}" type="pres">
      <dgm:prSet presAssocID="{15858E2D-1798-4575-AFAC-34AA4D2787BF}" presName="composite" presStyleCnt="0"/>
      <dgm:spPr/>
    </dgm:pt>
    <dgm:pt modelId="{5FDD7F66-0BB8-40E1-983B-2F267E003D70}" type="pres">
      <dgm:prSet presAssocID="{15858E2D-1798-4575-AFAC-34AA4D2787B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2703BF2-9E15-4C5E-B878-1E96A5D9FD1A}" type="pres">
      <dgm:prSet presAssocID="{15858E2D-1798-4575-AFAC-34AA4D2787BF}" presName="desTx" presStyleLbl="alignAccFollowNode1" presStyleIdx="1" presStyleCnt="3">
        <dgm:presLayoutVars>
          <dgm:bulletEnabled val="1"/>
        </dgm:presLayoutVars>
      </dgm:prSet>
      <dgm:spPr/>
    </dgm:pt>
    <dgm:pt modelId="{A6379FF2-586F-4C56-B608-1739F7D6F073}" type="pres">
      <dgm:prSet presAssocID="{D8D39B3D-DCFE-46A0-B918-AA7EEFC7281C}" presName="space" presStyleCnt="0"/>
      <dgm:spPr/>
    </dgm:pt>
    <dgm:pt modelId="{E397A54A-759F-4104-89B3-7909D6F7514A}" type="pres">
      <dgm:prSet presAssocID="{45EF8BD6-C3CA-4898-AAB4-3F47FDFE6434}" presName="composite" presStyleCnt="0"/>
      <dgm:spPr/>
    </dgm:pt>
    <dgm:pt modelId="{578E091E-4DA0-4654-91B3-DC94252D396A}" type="pres">
      <dgm:prSet presAssocID="{45EF8BD6-C3CA-4898-AAB4-3F47FDFE643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0C90C67-4DCA-4021-AEB4-C38687FE0550}" type="pres">
      <dgm:prSet presAssocID="{45EF8BD6-C3CA-4898-AAB4-3F47FDFE643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895F40E-8FAE-48A7-90B2-364BE67ABBEA}" srcId="{776580E6-46A5-406E-BA76-C107EB0FAC31}" destId="{45EF8BD6-C3CA-4898-AAB4-3F47FDFE6434}" srcOrd="2" destOrd="0" parTransId="{F7211495-631A-4E9B-BDCB-C0B9EE208554}" sibTransId="{49F898E2-C0D4-41D1-A343-6ADDA9227752}"/>
    <dgm:cxn modelId="{A9D37214-E9DF-44DB-97E2-C28B32955985}" type="presOf" srcId="{15858E2D-1798-4575-AFAC-34AA4D2787BF}" destId="{5FDD7F66-0BB8-40E1-983B-2F267E003D70}" srcOrd="0" destOrd="0" presId="urn:microsoft.com/office/officeart/2005/8/layout/hList1"/>
    <dgm:cxn modelId="{A29D052C-D6B3-407C-9340-C58536529532}" srcId="{45EF8BD6-C3CA-4898-AAB4-3F47FDFE6434}" destId="{FB09CE48-D14E-4684-8AB2-7A0AFA55D7F3}" srcOrd="1" destOrd="0" parTransId="{7083CB69-64F6-4863-BFC9-9164B8DC7A32}" sibTransId="{F52358B4-6199-4437-B5AC-03F6E93D91A7}"/>
    <dgm:cxn modelId="{2F694731-F7AB-485C-B46F-AC945A886C0F}" type="presOf" srcId="{E663C763-C66A-4628-80AF-A5F1996A9749}" destId="{6A2DB42A-3470-46AD-A10B-08263DEB1F72}" srcOrd="0" destOrd="2" presId="urn:microsoft.com/office/officeart/2005/8/layout/hList1"/>
    <dgm:cxn modelId="{A0F3FF37-6B06-4FAC-BB40-AB0AE3D75A7A}" srcId="{6E4D32CE-3535-48BD-9A9B-302B92C6864C}" destId="{7918C672-C4E5-4E9A-9157-97ADD9B04932}" srcOrd="0" destOrd="0" parTransId="{F54B47DC-FEEF-4387-AD43-EC20C7EA96EC}" sibTransId="{5A93FEB2-3174-4D4A-84EC-FBF7A467EBD3}"/>
    <dgm:cxn modelId="{ACD13344-055F-4324-AB16-81435697B1F6}" srcId="{776580E6-46A5-406E-BA76-C107EB0FAC31}" destId="{15858E2D-1798-4575-AFAC-34AA4D2787BF}" srcOrd="1" destOrd="0" parTransId="{6005B567-EE3D-4C0F-8D68-6AE5FC65F85E}" sibTransId="{D8D39B3D-DCFE-46A0-B918-AA7EEFC7281C}"/>
    <dgm:cxn modelId="{0B4E0E65-0BA6-43E8-8869-9314DAE40537}" srcId="{15858E2D-1798-4575-AFAC-34AA4D2787BF}" destId="{3C6512A3-A7EB-448F-91C7-A695FE60209B}" srcOrd="0" destOrd="0" parTransId="{47E65D3B-C7C2-4749-B432-366EDA56E73F}" sibTransId="{76BCEDF8-51FA-4BAB-A572-AFD07676A1FD}"/>
    <dgm:cxn modelId="{97304968-0200-4678-A216-5D8F8D07440B}" type="presOf" srcId="{93D84F61-6187-4278-81F3-D1AEBC3057B5}" destId="{80C90C67-4DCA-4021-AEB4-C38687FE0550}" srcOrd="0" destOrd="0" presId="urn:microsoft.com/office/officeart/2005/8/layout/hList1"/>
    <dgm:cxn modelId="{1D987D48-161D-48A0-84D4-69D631BE3656}" srcId="{6E4D32CE-3535-48BD-9A9B-302B92C6864C}" destId="{EBD7E9CE-E647-4C8C-88AC-7DEE1CA1FAE4}" srcOrd="3" destOrd="0" parTransId="{9EA5F9C8-6CA8-47E6-BB3D-2EE75BE3296E}" sibTransId="{BFE6B0A3-D590-4981-A509-5FE28A38CEBF}"/>
    <dgm:cxn modelId="{38CDB368-D783-494A-83D1-D006C5AD4117}" type="presOf" srcId="{6E4D32CE-3535-48BD-9A9B-302B92C6864C}" destId="{8BF3202D-E25B-4FC7-873C-05F5A58CFA88}" srcOrd="0" destOrd="0" presId="urn:microsoft.com/office/officeart/2005/8/layout/hList1"/>
    <dgm:cxn modelId="{8367D348-123E-416A-AA3E-FF4E6833D39B}" type="presOf" srcId="{FB09CE48-D14E-4684-8AB2-7A0AFA55D7F3}" destId="{80C90C67-4DCA-4021-AEB4-C38687FE0550}" srcOrd="0" destOrd="1" presId="urn:microsoft.com/office/officeart/2005/8/layout/hList1"/>
    <dgm:cxn modelId="{1659A54E-1C8D-4375-80D7-43C613C9F17F}" type="presOf" srcId="{DA8E3F29-24B1-455D-9214-5481DBB1EDE2}" destId="{6A2DB42A-3470-46AD-A10B-08263DEB1F72}" srcOrd="0" destOrd="1" presId="urn:microsoft.com/office/officeart/2005/8/layout/hList1"/>
    <dgm:cxn modelId="{176E6B81-AF59-4CB6-AB8E-C2D051752ADE}" srcId="{45EF8BD6-C3CA-4898-AAB4-3F47FDFE6434}" destId="{93D84F61-6187-4278-81F3-D1AEBC3057B5}" srcOrd="0" destOrd="0" parTransId="{D4237C1C-9B99-45CB-AE2D-768D1C6A57AC}" sibTransId="{47B275B2-B8B8-4B4F-8B68-217DF971249F}"/>
    <dgm:cxn modelId="{6D81B68E-23F3-4AFC-A344-A5D397CDC3A4}" type="presOf" srcId="{708BFE31-D126-4743-9F5F-01E9F02D36C2}" destId="{80C90C67-4DCA-4021-AEB4-C38687FE0550}" srcOrd="0" destOrd="2" presId="urn:microsoft.com/office/officeart/2005/8/layout/hList1"/>
    <dgm:cxn modelId="{24F0DFA0-64BA-4641-86DC-B803A47482D6}" type="presOf" srcId="{3C6512A3-A7EB-448F-91C7-A695FE60209B}" destId="{F2703BF2-9E15-4C5E-B878-1E96A5D9FD1A}" srcOrd="0" destOrd="0" presId="urn:microsoft.com/office/officeart/2005/8/layout/hList1"/>
    <dgm:cxn modelId="{2C126BA8-8440-4505-AB99-7F2CC6711F4D}" type="presOf" srcId="{DBCE3AD6-4BD6-4CDB-9038-8A88DF54E7BD}" destId="{6A2DB42A-3470-46AD-A10B-08263DEB1F72}" srcOrd="0" destOrd="4" presId="urn:microsoft.com/office/officeart/2005/8/layout/hList1"/>
    <dgm:cxn modelId="{393288AC-DFE0-4007-84A5-8B8256D19CDE}" srcId="{6E4D32CE-3535-48BD-9A9B-302B92C6864C}" destId="{E663C763-C66A-4628-80AF-A5F1996A9749}" srcOrd="2" destOrd="0" parTransId="{E6260341-AFDB-4089-B0AF-7AD1174E8453}" sibTransId="{198D726F-25A1-4704-9FB4-59B371C22DCB}"/>
    <dgm:cxn modelId="{3013D6AE-C5FF-4570-A261-9A9C9008BE49}" type="presOf" srcId="{7918C672-C4E5-4E9A-9157-97ADD9B04932}" destId="{6A2DB42A-3470-46AD-A10B-08263DEB1F72}" srcOrd="0" destOrd="0" presId="urn:microsoft.com/office/officeart/2005/8/layout/hList1"/>
    <dgm:cxn modelId="{CBF67AC2-22E0-47AF-BA32-18CCA775A63D}" srcId="{6E4D32CE-3535-48BD-9A9B-302B92C6864C}" destId="{DBCE3AD6-4BD6-4CDB-9038-8A88DF54E7BD}" srcOrd="4" destOrd="0" parTransId="{5704BBF4-92C8-4C92-8B60-7654941FBC78}" sibTransId="{2572ED7C-D799-4EE6-9C5C-446C45106683}"/>
    <dgm:cxn modelId="{CD100FC7-A9CA-4427-8F39-BCCAF2F5FB83}" srcId="{776580E6-46A5-406E-BA76-C107EB0FAC31}" destId="{6E4D32CE-3535-48BD-9A9B-302B92C6864C}" srcOrd="0" destOrd="0" parTransId="{7E4A082F-BC1E-4FBA-B462-65AB1402F8C9}" sibTransId="{93D435BF-303D-439A-903C-739A78314491}"/>
    <dgm:cxn modelId="{3FE578DB-D6A6-4C1E-8518-B6CEA19DA483}" type="presOf" srcId="{45EF8BD6-C3CA-4898-AAB4-3F47FDFE6434}" destId="{578E091E-4DA0-4654-91B3-DC94252D396A}" srcOrd="0" destOrd="0" presId="urn:microsoft.com/office/officeart/2005/8/layout/hList1"/>
    <dgm:cxn modelId="{20EE88EA-83DB-4688-8252-E22D595264AB}" type="presOf" srcId="{776580E6-46A5-406E-BA76-C107EB0FAC31}" destId="{296BB541-244A-4F1A-A180-75FC0D25BBE0}" srcOrd="0" destOrd="0" presId="urn:microsoft.com/office/officeart/2005/8/layout/hList1"/>
    <dgm:cxn modelId="{3A1112F7-0EA8-47E9-9036-6A1745C68BF2}" srcId="{6E4D32CE-3535-48BD-9A9B-302B92C6864C}" destId="{DA8E3F29-24B1-455D-9214-5481DBB1EDE2}" srcOrd="1" destOrd="0" parTransId="{8850D0CF-BDB9-4576-99D8-EED04DC53051}" sibTransId="{E3993A11-CD66-4E03-8994-FEDD83A5E05B}"/>
    <dgm:cxn modelId="{706E2AFE-236B-4263-AFEE-04CFD0042336}" type="presOf" srcId="{EBD7E9CE-E647-4C8C-88AC-7DEE1CA1FAE4}" destId="{6A2DB42A-3470-46AD-A10B-08263DEB1F72}" srcOrd="0" destOrd="3" presId="urn:microsoft.com/office/officeart/2005/8/layout/hList1"/>
    <dgm:cxn modelId="{5BDD95FE-E783-4112-A290-3C08DD36EF2F}" srcId="{45EF8BD6-C3CA-4898-AAB4-3F47FDFE6434}" destId="{708BFE31-D126-4743-9F5F-01E9F02D36C2}" srcOrd="2" destOrd="0" parTransId="{C7BCA5D4-843B-4310-9A2B-9BBBA1D76781}" sibTransId="{5EB49924-3989-4B8F-8FA3-5E839C26026C}"/>
    <dgm:cxn modelId="{785C0F25-4B69-485D-AB1C-E4E0493D9B0A}" type="presParOf" srcId="{296BB541-244A-4F1A-A180-75FC0D25BBE0}" destId="{3BAB3D1A-80A9-45B2-A603-0095C337E998}" srcOrd="0" destOrd="0" presId="urn:microsoft.com/office/officeart/2005/8/layout/hList1"/>
    <dgm:cxn modelId="{79AC2EFF-0E51-4B6A-B0FE-41F02AEFA39F}" type="presParOf" srcId="{3BAB3D1A-80A9-45B2-A603-0095C337E998}" destId="{8BF3202D-E25B-4FC7-873C-05F5A58CFA88}" srcOrd="0" destOrd="0" presId="urn:microsoft.com/office/officeart/2005/8/layout/hList1"/>
    <dgm:cxn modelId="{107CCD7B-4C36-4522-AF78-B303181AABB3}" type="presParOf" srcId="{3BAB3D1A-80A9-45B2-A603-0095C337E998}" destId="{6A2DB42A-3470-46AD-A10B-08263DEB1F72}" srcOrd="1" destOrd="0" presId="urn:microsoft.com/office/officeart/2005/8/layout/hList1"/>
    <dgm:cxn modelId="{F8AF732F-40B5-4EA9-9D6E-F72D4A782713}" type="presParOf" srcId="{296BB541-244A-4F1A-A180-75FC0D25BBE0}" destId="{9F73DB2F-3E5A-477E-B2ED-BC4F81AC8F53}" srcOrd="1" destOrd="0" presId="urn:microsoft.com/office/officeart/2005/8/layout/hList1"/>
    <dgm:cxn modelId="{46ADD73C-DA04-4CE5-BF01-F3B11A49FE23}" type="presParOf" srcId="{296BB541-244A-4F1A-A180-75FC0D25BBE0}" destId="{7E5B9CDC-241B-4E7B-8394-B4B3E8462548}" srcOrd="2" destOrd="0" presId="urn:microsoft.com/office/officeart/2005/8/layout/hList1"/>
    <dgm:cxn modelId="{E799672E-373A-43ED-A5BD-0C802A225134}" type="presParOf" srcId="{7E5B9CDC-241B-4E7B-8394-B4B3E8462548}" destId="{5FDD7F66-0BB8-40E1-983B-2F267E003D70}" srcOrd="0" destOrd="0" presId="urn:microsoft.com/office/officeart/2005/8/layout/hList1"/>
    <dgm:cxn modelId="{211F14D3-900D-4319-A4C9-DA5B27401893}" type="presParOf" srcId="{7E5B9CDC-241B-4E7B-8394-B4B3E8462548}" destId="{F2703BF2-9E15-4C5E-B878-1E96A5D9FD1A}" srcOrd="1" destOrd="0" presId="urn:microsoft.com/office/officeart/2005/8/layout/hList1"/>
    <dgm:cxn modelId="{E4D04C18-789D-4986-B17E-0B31ABBF4BFE}" type="presParOf" srcId="{296BB541-244A-4F1A-A180-75FC0D25BBE0}" destId="{A6379FF2-586F-4C56-B608-1739F7D6F073}" srcOrd="3" destOrd="0" presId="urn:microsoft.com/office/officeart/2005/8/layout/hList1"/>
    <dgm:cxn modelId="{4F136560-2312-46D5-A24E-06BF4DCF0D68}" type="presParOf" srcId="{296BB541-244A-4F1A-A180-75FC0D25BBE0}" destId="{E397A54A-759F-4104-89B3-7909D6F7514A}" srcOrd="4" destOrd="0" presId="urn:microsoft.com/office/officeart/2005/8/layout/hList1"/>
    <dgm:cxn modelId="{146A5038-4BDB-4E35-A99F-96A9BDB396FE}" type="presParOf" srcId="{E397A54A-759F-4104-89B3-7909D6F7514A}" destId="{578E091E-4DA0-4654-91B3-DC94252D396A}" srcOrd="0" destOrd="0" presId="urn:microsoft.com/office/officeart/2005/8/layout/hList1"/>
    <dgm:cxn modelId="{68D9866C-BF1F-44E1-AFFD-65149DEF4ED3}" type="presParOf" srcId="{E397A54A-759F-4104-89B3-7909D6F7514A}" destId="{80C90C67-4DCA-4021-AEB4-C38687FE05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3202D-E25B-4FC7-873C-05F5A58CFA88}">
      <dsp:nvSpPr>
        <dsp:cNvPr id="0" name=""/>
        <dsp:cNvSpPr/>
      </dsp:nvSpPr>
      <dsp:spPr>
        <a:xfrm>
          <a:off x="232" y="447836"/>
          <a:ext cx="3946624" cy="88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Податкові надходження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61 128,200 тис. грн</a:t>
          </a:r>
          <a:endParaRPr lang="ru-RU" sz="2100" kern="1200" dirty="0"/>
        </a:p>
      </dsp:txBody>
      <dsp:txXfrm>
        <a:off x="232" y="447836"/>
        <a:ext cx="3946624" cy="883059"/>
      </dsp:txXfrm>
    </dsp:sp>
    <dsp:sp modelId="{6A2DB42A-3470-46AD-A10B-08263DEB1F72}">
      <dsp:nvSpPr>
        <dsp:cNvPr id="0" name=""/>
        <dsp:cNvSpPr/>
      </dsp:nvSpPr>
      <dsp:spPr>
        <a:xfrm>
          <a:off x="3131" y="1330896"/>
          <a:ext cx="3940826" cy="38063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  <a:buChar char="•"/>
          </a:pPr>
          <a:r>
            <a:rPr lang="uk-UA" sz="2100" kern="1200" dirty="0">
              <a:solidFill>
                <a:srgbClr val="1C1C1C"/>
              </a:solidFill>
            </a:rPr>
            <a:t>Податки на доходи </a:t>
          </a:r>
          <a:r>
            <a:rPr lang="uk-UA" sz="2100" kern="1200" dirty="0" err="1">
              <a:solidFill>
                <a:srgbClr val="1C1C1C"/>
              </a:solidFill>
            </a:rPr>
            <a:t>фіз.осіб</a:t>
          </a:r>
          <a:r>
            <a:rPr lang="uk-UA" sz="2100" kern="1200" dirty="0">
              <a:solidFill>
                <a:srgbClr val="1C1C1C"/>
              </a:solidFill>
            </a:rPr>
            <a:t> – 11 179,600 тис. грн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uk-UA" sz="2100" kern="1200" dirty="0">
              <a:solidFill>
                <a:srgbClr val="1C1C1C"/>
              </a:solidFill>
            </a:rPr>
            <a:t>Рента – 32 453,000 тис. грн</a:t>
          </a:r>
          <a:endParaRPr lang="en-US" sz="2100" kern="1200" dirty="0">
            <a:solidFill>
              <a:srgbClr val="1C1C1C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ru-RU" sz="2100" kern="1200" dirty="0" err="1">
              <a:solidFill>
                <a:srgbClr val="1C1C1C"/>
              </a:solidFill>
            </a:rPr>
            <a:t>Податок</a:t>
          </a:r>
          <a:r>
            <a:rPr lang="ru-RU" sz="2100" kern="1200" dirty="0">
              <a:solidFill>
                <a:srgbClr val="1C1C1C"/>
              </a:solidFill>
            </a:rPr>
            <a:t> на </a:t>
          </a:r>
          <a:r>
            <a:rPr lang="ru-RU" sz="2100" kern="1200" dirty="0" err="1">
              <a:solidFill>
                <a:srgbClr val="1C1C1C"/>
              </a:solidFill>
            </a:rPr>
            <a:t>майно</a:t>
          </a:r>
          <a:r>
            <a:rPr lang="ru-RU" sz="2100" kern="1200" dirty="0">
              <a:solidFill>
                <a:srgbClr val="1C1C1C"/>
              </a:solidFill>
            </a:rPr>
            <a:t>  - 15613,000 тис. </a:t>
          </a:r>
          <a:r>
            <a:rPr lang="ru-RU" sz="2100" kern="1200" dirty="0" err="1">
              <a:solidFill>
                <a:srgbClr val="1C1C1C"/>
              </a:solidFill>
            </a:rPr>
            <a:t>грн</a:t>
          </a:r>
          <a:endParaRPr lang="ru-RU" sz="2100" kern="1200" dirty="0">
            <a:solidFill>
              <a:srgbClr val="1C1C1C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ru-RU" sz="2100" kern="1200" dirty="0" err="1">
              <a:solidFill>
                <a:srgbClr val="1C1C1C"/>
              </a:solidFill>
            </a:rPr>
            <a:t>Єдиний</a:t>
          </a:r>
          <a:r>
            <a:rPr lang="ru-RU" sz="2100" kern="1200" dirty="0">
              <a:solidFill>
                <a:srgbClr val="1C1C1C"/>
              </a:solidFill>
            </a:rPr>
            <a:t> </a:t>
          </a:r>
          <a:r>
            <a:rPr lang="ru-RU" sz="2100" kern="1200" dirty="0" err="1">
              <a:solidFill>
                <a:srgbClr val="1C1C1C"/>
              </a:solidFill>
            </a:rPr>
            <a:t>податок</a:t>
          </a:r>
          <a:r>
            <a:rPr lang="ru-RU" sz="2100" kern="1200" dirty="0">
              <a:solidFill>
                <a:srgbClr val="1C1C1C"/>
              </a:solidFill>
            </a:rPr>
            <a:t> – 1855,000 тис. </a:t>
          </a:r>
          <a:r>
            <a:rPr lang="ru-RU" sz="2100" kern="1200" dirty="0" err="1">
              <a:solidFill>
                <a:srgbClr val="1C1C1C"/>
              </a:solidFill>
            </a:rPr>
            <a:t>грн</a:t>
          </a:r>
          <a:endParaRPr lang="ru-RU" sz="2100" kern="1200" dirty="0">
            <a:solidFill>
              <a:srgbClr val="1C1C1C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ru-RU" sz="2100" kern="1200" dirty="0" err="1">
              <a:solidFill>
                <a:srgbClr val="1C1C1C"/>
              </a:solidFill>
            </a:rPr>
            <a:t>Внутрішні</a:t>
          </a:r>
          <a:r>
            <a:rPr lang="ru-RU" sz="2100" kern="1200" dirty="0">
              <a:solidFill>
                <a:srgbClr val="1C1C1C"/>
              </a:solidFill>
            </a:rPr>
            <a:t> </a:t>
          </a:r>
          <a:r>
            <a:rPr lang="ru-RU" sz="2100" kern="1200" dirty="0" err="1">
              <a:solidFill>
                <a:srgbClr val="1C1C1C"/>
              </a:solidFill>
            </a:rPr>
            <a:t>податки</a:t>
          </a:r>
          <a:r>
            <a:rPr lang="ru-RU" sz="2100" kern="1200" dirty="0">
              <a:solidFill>
                <a:srgbClr val="1C1C1C"/>
              </a:solidFill>
            </a:rPr>
            <a:t> на </a:t>
          </a:r>
          <a:r>
            <a:rPr lang="ru-RU" sz="2100" kern="1200" dirty="0" err="1">
              <a:solidFill>
                <a:srgbClr val="1C1C1C"/>
              </a:solidFill>
            </a:rPr>
            <a:t>товари</a:t>
          </a:r>
          <a:r>
            <a:rPr lang="ru-RU" sz="2100" kern="1200" dirty="0">
              <a:solidFill>
                <a:srgbClr val="1C1C1C"/>
              </a:solidFill>
            </a:rPr>
            <a:t> – 27,600 тис. </a:t>
          </a:r>
          <a:r>
            <a:rPr lang="ru-RU" sz="2100" kern="1200" dirty="0" err="1">
              <a:solidFill>
                <a:srgbClr val="1C1C1C"/>
              </a:solidFill>
            </a:rPr>
            <a:t>грн</a:t>
          </a:r>
          <a:endParaRPr lang="en-US" sz="2100" kern="1200" dirty="0">
            <a:solidFill>
              <a:srgbClr val="1C1C1C"/>
            </a:solidFill>
          </a:endParaRPr>
        </a:p>
      </dsp:txBody>
      <dsp:txXfrm>
        <a:off x="3131" y="1330896"/>
        <a:ext cx="3940826" cy="3806353"/>
      </dsp:txXfrm>
    </dsp:sp>
    <dsp:sp modelId="{5FDD7F66-0BB8-40E1-983B-2F267E003D70}">
      <dsp:nvSpPr>
        <dsp:cNvPr id="0" name=""/>
        <dsp:cNvSpPr/>
      </dsp:nvSpPr>
      <dsp:spPr>
        <a:xfrm>
          <a:off x="4441856" y="447836"/>
          <a:ext cx="3535705" cy="88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Неподаткові надходження  42,900 тис. грн</a:t>
          </a:r>
          <a:endParaRPr lang="ru-RU" sz="2100" kern="1200" dirty="0"/>
        </a:p>
      </dsp:txBody>
      <dsp:txXfrm>
        <a:off x="4441856" y="447836"/>
        <a:ext cx="3535705" cy="883059"/>
      </dsp:txXfrm>
    </dsp:sp>
    <dsp:sp modelId="{F2703BF2-9E15-4C5E-B878-1E96A5D9FD1A}">
      <dsp:nvSpPr>
        <dsp:cNvPr id="0" name=""/>
        <dsp:cNvSpPr/>
      </dsp:nvSpPr>
      <dsp:spPr>
        <a:xfrm>
          <a:off x="4441856" y="1330896"/>
          <a:ext cx="3535705" cy="38063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Char char="•"/>
          </a:pPr>
          <a:r>
            <a:rPr lang="uk-UA" sz="2100" kern="1200" dirty="0">
              <a:solidFill>
                <a:srgbClr val="1C1C1C"/>
              </a:solidFill>
            </a:rPr>
            <a:t>Інші надходження, плата за надання адміністративних послуг, державне мито – 42,900 тис. грн.</a:t>
          </a:r>
          <a:endParaRPr lang="ru-RU" sz="2100" kern="1200" dirty="0"/>
        </a:p>
      </dsp:txBody>
      <dsp:txXfrm>
        <a:off x="4441856" y="1330896"/>
        <a:ext cx="3535705" cy="3806353"/>
      </dsp:txXfrm>
    </dsp:sp>
    <dsp:sp modelId="{578E091E-4DA0-4654-91B3-DC94252D396A}">
      <dsp:nvSpPr>
        <dsp:cNvPr id="0" name=""/>
        <dsp:cNvSpPr/>
      </dsp:nvSpPr>
      <dsp:spPr>
        <a:xfrm>
          <a:off x="8472560" y="447836"/>
          <a:ext cx="3535705" cy="88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Офіційні трансферти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10 477,000 тис. грн</a:t>
          </a:r>
          <a:endParaRPr lang="ru-RU" sz="2100" kern="1200" dirty="0"/>
        </a:p>
      </dsp:txBody>
      <dsp:txXfrm>
        <a:off x="8472560" y="447836"/>
        <a:ext cx="3535705" cy="883059"/>
      </dsp:txXfrm>
    </dsp:sp>
    <dsp:sp modelId="{80C90C67-4DCA-4021-AEB4-C38687FE0550}">
      <dsp:nvSpPr>
        <dsp:cNvPr id="0" name=""/>
        <dsp:cNvSpPr/>
      </dsp:nvSpPr>
      <dsp:spPr>
        <a:xfrm>
          <a:off x="8472560" y="1330896"/>
          <a:ext cx="3535705" cy="38063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  <a:buChar char="•"/>
          </a:pPr>
          <a:r>
            <a:rPr lang="uk-UA" sz="2100" kern="1200" dirty="0">
              <a:solidFill>
                <a:srgbClr val="1C1C1C"/>
              </a:solidFill>
            </a:rPr>
            <a:t>Освітня субвенція – 9 956, 200 тис. грн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  <a:buChar char="•"/>
          </a:pPr>
          <a:r>
            <a:rPr lang="uk-UA" sz="2100" kern="1200" dirty="0">
              <a:solidFill>
                <a:srgbClr val="1C1C1C"/>
              </a:solidFill>
            </a:rPr>
            <a:t>Базова дотація – 479,400 тис. грн</a:t>
          </a:r>
          <a:endParaRPr lang="en-US" sz="2100" kern="1200" dirty="0">
            <a:solidFill>
              <a:srgbClr val="1C1C1C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  <a:buChar char="•"/>
          </a:pPr>
          <a:r>
            <a:rPr lang="uk-UA" sz="2100" kern="1200" dirty="0">
              <a:solidFill>
                <a:srgbClr val="1C1C1C"/>
              </a:solidFill>
            </a:rPr>
            <a:t>Інші субвенції – 41,400 тис. грн</a:t>
          </a:r>
          <a:endParaRPr lang="en-US" sz="2100" kern="1200" dirty="0">
            <a:solidFill>
              <a:srgbClr val="1C1C1C"/>
            </a:solidFill>
          </a:endParaRPr>
        </a:p>
      </dsp:txBody>
      <dsp:txXfrm>
        <a:off x="8472560" y="1330896"/>
        <a:ext cx="3535705" cy="3806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80B2B-21F6-487B-B0CA-0182209D9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AAD14E-CBC6-4FEB-9DB9-1D3F31551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54BB5-9CC5-43E3-A7DC-988C1891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34641-3ACF-46F9-BC83-A9390701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A69D1-6DF6-4110-9DB2-146A5F52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7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67D01-FDD3-41E3-96A6-C44D6787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3346E4-E5D2-4A17-88B9-B3B5EE9FD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EE23A-4571-4CC9-BA9E-A88C6FB1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B727A-1641-4DD9-BCA3-A3F6B8E9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1BBD4-AC94-4416-8869-42C96BB8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3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9F8FE4-6511-47F4-9FA0-280693F82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EBD07-53AB-40A3-B7D6-FA837914F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95FD5-719E-4E3F-B116-E24A25B1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C61910-7606-4D07-8AAA-C428B475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75914-1E49-4F07-AA91-AC22C6C2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4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85B8E-0451-4D23-9AF7-B71C43A9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09478-EF12-4FDE-9930-02B082BD5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D65E0-F0A9-4FFE-A149-3FFBA3D9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D41C1-0E67-4712-B526-7AFF116D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977D1-1628-4AE4-9209-52FD77D3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0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5C331-0D31-435E-9E1C-452AAC22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A7921-1BB0-41D2-85BC-1137F90B4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B5B47-1387-450D-8372-916FFCF9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9FDC1-4ADA-4E57-8574-47CF2325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4FEC0-11A6-4FA9-A8C7-6F494E7C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5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B254F-7606-4694-A627-1229DA11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BA516-2322-4AA1-8FDE-818478270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2CE18B-2602-4929-BE94-634947D0F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AD8C47-F86A-4AD4-80BE-AF871D8C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C7AA31-5F25-456A-9334-E4C710A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90A7E9-23F3-4C5D-BD8A-38596C9C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7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CF339-C3BC-486B-8953-DD5B095B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CDCB1E-0B41-4E48-8E8C-39A34F76A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4169EC-40C5-47CD-BC7E-2B92241A1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567549-7EB7-4D18-9329-32C238700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0BB77D-F5A2-44B0-BFA1-B6D7F2E21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317363-2C85-49EB-934A-2B4AB21F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5093FD-4ABE-4639-898A-00698C6A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FCFAEE-62E3-4F32-9003-6D1B883C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2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916CB-9923-4795-924B-7962DF56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0B842E-229E-4401-9F45-1571A5AC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EDD6BC-E942-4FB5-9958-EDB99C86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015C88-6B67-4B5D-B951-429CBDE3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C6AEF6-C2E7-467D-880E-FA249FA2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8FAA2E-027D-4D90-9789-56FF389E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FB0021-9662-4950-B97D-833F93F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8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82D3C-5286-45A5-B337-D538A6E2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E5935C-5549-4B9A-86B4-9C9A57F97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43593-64DD-465C-B3BC-8A555D866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C38C57-303F-41ED-B02E-757EB559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D778BC-5A7E-4AE1-BFA4-D99C02EA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AB3C2-8CD6-48FA-8877-E4134B46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4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26649-AB23-43FC-8640-9C7268CA6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97F71E-BFB2-487F-9526-823E0DF8F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8F7E0B-3628-478A-90B5-C197E1165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BCC822-D829-40B6-A5FF-6E7394DB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25565-D416-4873-921A-336E6776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4D921B-E5D0-4D86-86FC-9A8747BE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9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C1E30-5E1E-45F4-A90D-1AE30F78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DC17C-C55F-456B-A57B-2CBC1A86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62075-7406-4DB4-B9F8-49A899FA8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13F42-2AD7-4AB2-87A8-9E5219F282E4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E9645-CE45-465C-BCA0-18B3B480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7B67F-B6B7-4E8B-AC94-2C0A3AE44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5F7F-AA98-4A43-BCA8-717F81DE5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4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BEA1584D-E951-495C-9562-4C86B5C8C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6019" y="839755"/>
            <a:ext cx="7495592" cy="634481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План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соціально-економічного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територіальної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endParaRPr lang="ru-RU" sz="5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4F4012-3EE5-4567-A156-1CDBBAE35D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5" y="615820"/>
            <a:ext cx="3937520" cy="532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11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C888C-D5D8-4A16-A20E-C21858B3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народжуваності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BA246638-F027-466E-A5DF-15A8304A2FF5}"/>
              </a:ext>
            </a:extLst>
          </p:cNvPr>
          <p:cNvSpPr txBox="1">
            <a:spLocks/>
          </p:cNvSpPr>
          <p:nvPr/>
        </p:nvSpPr>
        <p:spPr>
          <a:xfrm>
            <a:off x="-430764" y="3089602"/>
            <a:ext cx="6187751" cy="15430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Одноразові виплати при народжені (усиновленні) дитини 50 000 грн</a:t>
            </a:r>
          </a:p>
        </p:txBody>
      </p:sp>
      <p:pic>
        <p:nvPicPr>
          <p:cNvPr id="5" name="Picture 1" descr="C:\Users\user\Desktop\15d9b606fb0dd961e9610ce1cc4cf721_w960.jpg">
            <a:extLst>
              <a:ext uri="{FF2B5EF4-FFF2-40B4-BE49-F238E27FC236}">
                <a16:creationId xmlns:a16="http://schemas.microsoft.com/office/drawing/2014/main" id="{E76938F6-0A80-4776-91AD-E21BCBB7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0774" y="2492081"/>
            <a:ext cx="7048311" cy="291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888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D491C-CB9F-4BFF-B141-1766E7A9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Обдаровані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діти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2022-2025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20 000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01D732-D495-4CB9-BD27-4E03740FA048}"/>
              </a:ext>
            </a:extLst>
          </p:cNvPr>
          <p:cNvSpPr/>
          <p:nvPr/>
        </p:nvSpPr>
        <p:spPr>
          <a:xfrm>
            <a:off x="120975" y="2672044"/>
            <a:ext cx="47122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Нагородження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учнів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за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отримання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призових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місць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в 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олімпіадах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конкурсах – 20 000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грн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" name="Picture 3" descr="C:\Users\user\Desktop\18012013_003.jpg">
            <a:extLst>
              <a:ext uri="{FF2B5EF4-FFF2-40B4-BE49-F238E27FC236}">
                <a16:creationId xmlns:a16="http://schemas.microsoft.com/office/drawing/2014/main" id="{F6EDFC07-C7FE-478F-A07C-FB713632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7330" y="1690688"/>
            <a:ext cx="5929321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92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6BED4-BD8C-4F2B-8C5A-49F4FC5F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19" y="365125"/>
            <a:ext cx="118498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фізичної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культури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і спорту в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сільській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місцевості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62432F-E1D7-4608-8B6F-72BDB5564F19}"/>
              </a:ext>
            </a:extLst>
          </p:cNvPr>
          <p:cNvSpPr/>
          <p:nvPr/>
        </p:nvSpPr>
        <p:spPr>
          <a:xfrm>
            <a:off x="158619" y="5107880"/>
            <a:ext cx="5222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Підтримка спортивних, футбольних, волейбольних команд, (10,000 тис.грн)</a:t>
            </a:r>
            <a:endParaRPr lang="ru-RU" sz="2800" b="1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5" name="Picture 2" descr="C:\Users\user\Desktop\249227409_4523022524451610_7086146602784638824_n.jpg">
            <a:extLst>
              <a:ext uri="{FF2B5EF4-FFF2-40B4-BE49-F238E27FC236}">
                <a16:creationId xmlns:a16="http://schemas.microsoft.com/office/drawing/2014/main" id="{DAA041AF-C6BB-4EB0-B626-40631FDC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9077" y="1697211"/>
            <a:ext cx="6570031" cy="4927523"/>
          </a:xfrm>
          <a:prstGeom prst="rect">
            <a:avLst/>
          </a:prstGeom>
          <a:noFill/>
        </p:spPr>
      </p:pic>
      <p:pic>
        <p:nvPicPr>
          <p:cNvPr id="6" name="Picture 3" descr="C:\Users\user\Desktop\260944195_4611585285595333_5753250429443422612_n.jpg">
            <a:extLst>
              <a:ext uri="{FF2B5EF4-FFF2-40B4-BE49-F238E27FC236}">
                <a16:creationId xmlns:a16="http://schemas.microsoft.com/office/drawing/2014/main" id="{4E02F1C8-F458-4194-BB58-D459B661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35" y="1537479"/>
            <a:ext cx="4238405" cy="3556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8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EA82D-10CD-427E-8E7D-C207BA0E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Соціальний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захист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дітей-сиріт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дітей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позбавлених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батьківського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піклування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- 13 600 грн.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7A2937A6-131C-4F31-81D3-0DAD52C559E2}"/>
              </a:ext>
            </a:extLst>
          </p:cNvPr>
          <p:cNvSpPr txBox="1">
            <a:spLocks/>
          </p:cNvSpPr>
          <p:nvPr/>
        </p:nvSpPr>
        <p:spPr>
          <a:xfrm>
            <a:off x="-419878" y="2719874"/>
            <a:ext cx="6699380" cy="325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Придбання шкільної та спортивної форми  - 9600 грн.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Придбання шкільного приладдя – 4000 грн.</a:t>
            </a:r>
          </a:p>
        </p:txBody>
      </p:sp>
      <p:pic>
        <p:nvPicPr>
          <p:cNvPr id="5" name="Picture 2" descr="C:\Users\user\Desktop\Без названия.jpg">
            <a:extLst>
              <a:ext uri="{FF2B5EF4-FFF2-40B4-BE49-F238E27FC236}">
                <a16:creationId xmlns:a16="http://schemas.microsoft.com/office/drawing/2014/main" id="{ECC3A7F4-C9E4-4B8C-9492-79E23D17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65707"/>
            <a:ext cx="5979643" cy="356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37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81607-A95C-4C59-A6A8-57DFEFA2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952954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Компенсаційні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виплати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пільговий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проїзд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автомобільним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транспортом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окремим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категоріям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населення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782 640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user\Desktop\bus(2).jpg">
            <a:extLst>
              <a:ext uri="{FF2B5EF4-FFF2-40B4-BE49-F238E27FC236}">
                <a16:creationId xmlns:a16="http://schemas.microsoft.com/office/drawing/2014/main" id="{75B8DB5C-C645-46B7-85D6-97B93491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527" y="2363179"/>
            <a:ext cx="8491180" cy="4432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755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39D84-F838-4C75-A934-D8776A4A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365125"/>
            <a:ext cx="119151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Компенсація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фізичним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особам,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надають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соціальні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послуги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450 000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7C781101-6A39-4403-86EA-2306361D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59" y="3139752"/>
            <a:ext cx="4917233" cy="194543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Comic Sans MS" panose="030F0702030302020204" pitchFamily="66" charset="0"/>
              </a:rPr>
              <a:t>Інші виплати населенню</a:t>
            </a:r>
          </a:p>
          <a:p>
            <a:pPr algn="ctr">
              <a:buNone/>
            </a:pPr>
            <a:r>
              <a:rPr lang="ru-RU" dirty="0">
                <a:latin typeface="Comic Sans MS" panose="030F0702030302020204" pitchFamily="66" charset="0"/>
              </a:rPr>
              <a:t>15  чол.* 2500 грн. * 12 м. = 450 000 </a:t>
            </a:r>
            <a:r>
              <a:rPr lang="ru-RU" dirty="0" err="1">
                <a:latin typeface="Comic Sans MS" panose="030F0702030302020204" pitchFamily="66" charset="0"/>
              </a:rPr>
              <a:t>грн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5" name="Picture 1" descr="C:\Users\user\Desktop\6ad7ace2c3b23df295aba603e026e50e-1170x650-1-1170x500.jpg">
            <a:extLst>
              <a:ext uri="{FF2B5EF4-FFF2-40B4-BE49-F238E27FC236}">
                <a16:creationId xmlns:a16="http://schemas.microsoft.com/office/drawing/2014/main" id="{4193A213-907A-4936-9642-A1AB991B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1990" y="2148374"/>
            <a:ext cx="7180010" cy="3928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17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2C39E-E357-4388-B600-56BD4896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240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забезпечення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санаторно-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курортним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лікування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Захисників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Захисниць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України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учасників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бойових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дій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інших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держав 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 - 100 960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C1DEB17-BE2B-4A40-B16B-783CBD789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88380"/>
              </p:ext>
            </p:extLst>
          </p:nvPr>
        </p:nvGraphicFramePr>
        <p:xfrm>
          <a:off x="155091" y="2509934"/>
          <a:ext cx="6301693" cy="380565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21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2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Оплата путівки санаторно-курортне лікування Захисникам та Захисницям України 18 днів 2 *19 800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0" dirty="0">
                          <a:latin typeface="Calibri"/>
                          <a:ea typeface="Calibri"/>
                          <a:cs typeface="Times New Roman"/>
                        </a:rPr>
                        <a:t>Обласний бюджет 30 000</a:t>
                      </a:r>
                    </a:p>
                  </a:txBody>
                  <a:tcPr marL="66805" marR="6680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latin typeface="Calibri"/>
                          <a:ea typeface="Calibri"/>
                          <a:cs typeface="Times New Roman"/>
                        </a:rPr>
                        <a:t>69 600</a:t>
                      </a:r>
                    </a:p>
                  </a:txBody>
                  <a:tcPr marL="66805" marR="6680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Оплата путівки санаторно-курортне лікування учасників бойових дій на території інших держав 10 днів 4*10 440</a:t>
                      </a:r>
                      <a:endParaRPr lang="uk-UA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/>
                        <a:t>31 360</a:t>
                      </a:r>
                      <a:endParaRPr lang="uk-UA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 descr="C:\Users\user\Desktop\unnamed.png">
            <a:extLst>
              <a:ext uri="{FF2B5EF4-FFF2-40B4-BE49-F238E27FC236}">
                <a16:creationId xmlns:a16="http://schemas.microsoft.com/office/drawing/2014/main" id="{22D7E086-8465-4915-A3F4-4FDFC384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6785" y="2509935"/>
            <a:ext cx="5735216" cy="3805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40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EAF54-B694-46C0-99C4-C773EBED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7681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надання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пільг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з оплати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житлово-комунальних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послуг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у межах норм,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передбачених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законодавством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сімей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загиблих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померлих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Захисників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Захисниць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України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D95D43D6-A269-4C72-A62C-96E3BED18391}"/>
              </a:ext>
            </a:extLst>
          </p:cNvPr>
          <p:cNvSpPr txBox="1">
            <a:spLocks/>
          </p:cNvSpPr>
          <p:nvPr/>
        </p:nvSpPr>
        <p:spPr>
          <a:xfrm>
            <a:off x="186612" y="3279711"/>
            <a:ext cx="5159829" cy="2114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Забезпечення додатковими пільгами на житлово-комунальні послуги в межах норми для сімей загиблих Захисників та  Захисниць України – 10 000 грн</a:t>
            </a:r>
          </a:p>
        </p:txBody>
      </p:sp>
      <p:pic>
        <p:nvPicPr>
          <p:cNvPr id="5" name="Picture 1" descr="C:\Users\user\Desktop\unnamed.jpg">
            <a:extLst>
              <a:ext uri="{FF2B5EF4-FFF2-40B4-BE49-F238E27FC236}">
                <a16:creationId xmlns:a16="http://schemas.microsoft.com/office/drawing/2014/main" id="{CA6F4639-191B-46B6-B8B2-BA009381D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384" y="3104765"/>
            <a:ext cx="6608004" cy="2876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09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444F9-42C6-43BE-98A3-62251A9B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6423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Програму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Пільгового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медичного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обслуговування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осіб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постраждали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внаслідок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Чорнобильської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катастрофи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2023 року  - 23 000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93F4BCCA-DF37-4F3B-B96E-E9B6F7CBAB4E}"/>
              </a:ext>
            </a:extLst>
          </p:cNvPr>
          <p:cNvSpPr txBox="1">
            <a:spLocks/>
          </p:cNvSpPr>
          <p:nvPr/>
        </p:nvSpPr>
        <p:spPr>
          <a:xfrm>
            <a:off x="167952" y="2327988"/>
            <a:ext cx="6055566" cy="4380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Забезпечення потреби населення, які мають  статус учасників ліквідації наслідків аварії на ЧАЕС чи постраждалих внаслідок Чорнобильської катастрофи безкоштовними ліками за рецептами лікарів (8000 грн обласний бюджет)</a:t>
            </a:r>
          </a:p>
        </p:txBody>
      </p:sp>
      <p:pic>
        <p:nvPicPr>
          <p:cNvPr id="5" name="Picture 1" descr="C:\Users\user\Desktop\images.jpg">
            <a:extLst>
              <a:ext uri="{FF2B5EF4-FFF2-40B4-BE49-F238E27FC236}">
                <a16:creationId xmlns:a16="http://schemas.microsoft.com/office/drawing/2014/main" id="{A5DD9FE3-EDF9-4704-91DD-633E4DBD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518" y="2629781"/>
            <a:ext cx="5682343" cy="4078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2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35182-8D74-4452-B11D-8B5984E7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41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безоплатного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пільгового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забезпечення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лікарськими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засобами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разі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амбулаторного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лікування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окремих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груп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населення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2022-2024 роки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9922F-ACAE-4D4B-BF87-D4154DE499C2}"/>
              </a:ext>
            </a:extLst>
          </p:cNvPr>
          <p:cNvSpPr txBox="1"/>
          <p:nvPr/>
        </p:nvSpPr>
        <p:spPr>
          <a:xfrm>
            <a:off x="285303" y="3046555"/>
            <a:ext cx="4801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Comic Sans MS" panose="030F0702030302020204" pitchFamily="66" charset="0"/>
              </a:rPr>
              <a:t>Безоплатний та пільговий відпуск лікарських засобів – 23 000 грн</a:t>
            </a:r>
          </a:p>
        </p:txBody>
      </p:sp>
      <p:pic>
        <p:nvPicPr>
          <p:cNvPr id="5" name="Picture 2" descr="C:\Users\user\Desktop\ліки2.jpg">
            <a:extLst>
              <a:ext uri="{FF2B5EF4-FFF2-40B4-BE49-F238E27FC236}">
                <a16:creationId xmlns:a16="http://schemas.microsoft.com/office/drawing/2014/main" id="{D24B96D0-E578-420F-9874-3F1B3E8C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235" y="2393535"/>
            <a:ext cx="6267634" cy="416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25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F2BA-63BC-421D-8F6D-520B8ED3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7" y="102637"/>
            <a:ext cx="11681927" cy="1588051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  <a:latin typeface="Candara Light" panose="020E0502030303020204" pitchFamily="34" charset="0"/>
                <a:ea typeface="+mn-ea"/>
                <a:cs typeface="+mn-cs"/>
              </a:rPr>
              <a:t>План громади на 2023 рік відповідає пріоритетним цілям та напрямкам, що визначені Стратегією розвитку Полтавської області, а також Стратегії розвитку Сергіївської ТГ на період до 2027 року.</a:t>
            </a:r>
            <a:endParaRPr lang="ru-RU" sz="4800" i="1" dirty="0">
              <a:solidFill>
                <a:srgbClr val="002060"/>
              </a:solidFill>
              <a:latin typeface="Candara Light" panose="020E0502030303020204" pitchFamily="34" charset="0"/>
            </a:endParaRPr>
          </a:p>
        </p:txBody>
      </p:sp>
      <p:pic>
        <p:nvPicPr>
          <p:cNvPr id="4" name="Picture 10" descr="LB_circle001">
            <a:extLst>
              <a:ext uri="{FF2B5EF4-FFF2-40B4-BE49-F238E27FC236}">
                <a16:creationId xmlns:a16="http://schemas.microsoft.com/office/drawing/2014/main" id="{7646C2E0-1011-4A25-9A2E-DACC4ECDA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16" y="1789521"/>
            <a:ext cx="2492694" cy="2489331"/>
          </a:xfrm>
          <a:prstGeom prst="rect">
            <a:avLst/>
          </a:prstGeom>
          <a:noFill/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D290EB0D-B78D-444A-A77F-C6E6195A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01" y="2721183"/>
            <a:ext cx="1751923" cy="6260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2400" b="1" dirty="0">
                <a:solidFill>
                  <a:srgbClr val="002060"/>
                </a:solidFill>
              </a:rPr>
              <a:t>Стратегічна ціль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16" descr="O_chevron001">
            <a:extLst>
              <a:ext uri="{FF2B5EF4-FFF2-40B4-BE49-F238E27FC236}">
                <a16:creationId xmlns:a16="http://schemas.microsoft.com/office/drawing/2014/main" id="{5E4E2C86-5360-452E-8F7F-B96CEAA40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994" y="4377685"/>
            <a:ext cx="819343" cy="721651"/>
          </a:xfrm>
          <a:prstGeom prst="rect">
            <a:avLst/>
          </a:prstGeom>
          <a:noFill/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8D19AA1F-B054-4ECC-B574-B4B3EE6F81F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0031" y="5185703"/>
            <a:ext cx="291526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cap="all" dirty="0">
                <a:solidFill>
                  <a:srgbClr val="002060"/>
                </a:solidFill>
              </a:rPr>
              <a:t>Висока якість життя, комфортні умови та добробут</a:t>
            </a:r>
            <a:endParaRPr lang="en-US" sz="2400" b="1" cap="all" dirty="0">
              <a:solidFill>
                <a:srgbClr val="002060"/>
              </a:solidFill>
            </a:endParaRPr>
          </a:p>
        </p:txBody>
      </p:sp>
      <p:pic>
        <p:nvPicPr>
          <p:cNvPr id="8" name="Picture 11" descr="YG_circle001">
            <a:extLst>
              <a:ext uri="{FF2B5EF4-FFF2-40B4-BE49-F238E27FC236}">
                <a16:creationId xmlns:a16="http://schemas.microsoft.com/office/drawing/2014/main" id="{288C0CAD-362B-4C41-A364-6D44D688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0953" y="1789521"/>
            <a:ext cx="2492695" cy="2492695"/>
          </a:xfrm>
          <a:prstGeom prst="rect">
            <a:avLst/>
          </a:prstGeom>
          <a:noFill/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65529716-BF9E-4B69-8B5C-3EAF0F263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338" y="2721182"/>
            <a:ext cx="1751923" cy="6260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2400" b="1" dirty="0">
                <a:solidFill>
                  <a:srgbClr val="002060"/>
                </a:solidFill>
              </a:rPr>
              <a:t>Стратегічна ціль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16" descr="O_chevron001">
            <a:extLst>
              <a:ext uri="{FF2B5EF4-FFF2-40B4-BE49-F238E27FC236}">
                <a16:creationId xmlns:a16="http://schemas.microsoft.com/office/drawing/2014/main" id="{7B0B4648-5F42-458D-90F9-863E7951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121" y="4377684"/>
            <a:ext cx="819343" cy="721651"/>
          </a:xfrm>
          <a:prstGeom prst="rect">
            <a:avLst/>
          </a:prstGeom>
          <a:noFill/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8B9B0CC4-C335-4693-A5D8-297BAA356D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07903" y="5308813"/>
            <a:ext cx="393777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cap="all" dirty="0">
                <a:solidFill>
                  <a:srgbClr val="002060"/>
                </a:solidFill>
              </a:rPr>
              <a:t>Підвищення економічної ефективності використання ресурсного потенціалу громади</a:t>
            </a:r>
            <a:endParaRPr lang="en-US" sz="2000" b="1" cap="all" dirty="0">
              <a:solidFill>
                <a:srgbClr val="002060"/>
              </a:solidFill>
            </a:endParaRPr>
          </a:p>
        </p:txBody>
      </p:sp>
      <p:pic>
        <p:nvPicPr>
          <p:cNvPr id="12" name="Picture 9" descr="RY_circle001">
            <a:extLst>
              <a:ext uri="{FF2B5EF4-FFF2-40B4-BE49-F238E27FC236}">
                <a16:creationId xmlns:a16="http://schemas.microsoft.com/office/drawing/2014/main" id="{9526CA89-8094-4A8E-9AC4-F7F757E6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0890" y="1702248"/>
            <a:ext cx="2492694" cy="2492694"/>
          </a:xfrm>
          <a:prstGeom prst="rect">
            <a:avLst/>
          </a:prstGeom>
          <a:noFill/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A9C091D0-CFC4-4846-A9E5-C5D4B27C1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387" y="2721182"/>
            <a:ext cx="1751923" cy="6260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2400" b="1" dirty="0">
                <a:solidFill>
                  <a:srgbClr val="002060"/>
                </a:solidFill>
              </a:rPr>
              <a:t>Стратегічна ціль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4" name="Picture 16" descr="O_chevron001">
            <a:extLst>
              <a:ext uri="{FF2B5EF4-FFF2-40B4-BE49-F238E27FC236}">
                <a16:creationId xmlns:a16="http://schemas.microsoft.com/office/drawing/2014/main" id="{8E0B87C1-3961-4B4C-A438-9E156A0A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576" y="4377684"/>
            <a:ext cx="819343" cy="721651"/>
          </a:xfrm>
          <a:prstGeom prst="rect">
            <a:avLst/>
          </a:prstGeom>
          <a:noFill/>
        </p:spPr>
      </p:pic>
      <p:sp>
        <p:nvSpPr>
          <p:cNvPr id="15" name="Text Box 8">
            <a:extLst>
              <a:ext uri="{FF2B5EF4-FFF2-40B4-BE49-F238E27FC236}">
                <a16:creationId xmlns:a16="http://schemas.microsoft.com/office/drawing/2014/main" id="{E855EC31-A19E-48B2-B3F0-43EB85BC12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876705" y="5282077"/>
            <a:ext cx="317945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>
                <a:solidFill>
                  <a:srgbClr val="002060"/>
                </a:solidFill>
              </a:rPr>
              <a:t>ОНОВЛЕННЯ </a:t>
            </a:r>
            <a:r>
              <a:rPr lang="uk-UA" sz="2000" b="1" cap="all" dirty="0">
                <a:solidFill>
                  <a:srgbClr val="002060"/>
                </a:solidFill>
              </a:rPr>
              <a:t>екологічної та соціальної інфраструктури території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0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43B1F-660B-43F7-BB4F-D532EC0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4" y="18255"/>
            <a:ext cx="12129856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Місцевих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стимулів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для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медичних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працівників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2021-2023 роки» - 485 400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213C09-479F-447D-A083-978253B06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37" y="1343818"/>
            <a:ext cx="7925928" cy="527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2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B2310-187B-478C-8F4E-1A7D13A2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7639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22 307 107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(9 956 200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освітня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субвенція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+ 12 350 907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м/б) </a:t>
            </a:r>
            <a:br>
              <a:rPr lang="ru-RU" dirty="0"/>
            </a:br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BBE29089-5E77-40FD-AB9F-036D7942CF6F}"/>
              </a:ext>
            </a:extLst>
          </p:cNvPr>
          <p:cNvSpPr/>
          <p:nvPr/>
        </p:nvSpPr>
        <p:spPr>
          <a:xfrm rot="5400000">
            <a:off x="2108719" y="2575249"/>
            <a:ext cx="1436914" cy="97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ED4EC3BA-9D0C-4705-B340-27DAD5DFA301}"/>
              </a:ext>
            </a:extLst>
          </p:cNvPr>
          <p:cNvSpPr/>
          <p:nvPr/>
        </p:nvSpPr>
        <p:spPr>
          <a:xfrm rot="5400000">
            <a:off x="8646369" y="2575249"/>
            <a:ext cx="1436914" cy="97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096C8-0F9B-4CB2-8680-9BF38A143CF5}"/>
              </a:ext>
            </a:extLst>
          </p:cNvPr>
          <p:cNvSpPr txBox="1"/>
          <p:nvPr/>
        </p:nvSpPr>
        <p:spPr>
          <a:xfrm>
            <a:off x="438539" y="4096138"/>
            <a:ext cx="4814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Comic Sans MS" panose="030F0702030302020204" pitchFamily="66" charset="0"/>
              </a:rPr>
              <a:t>ЗДО загальний – 4 151 399 грн.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4F4BA-3094-4A8F-B786-88E07E46F42B}"/>
              </a:ext>
            </a:extLst>
          </p:cNvPr>
          <p:cNvSpPr txBox="1"/>
          <p:nvPr/>
        </p:nvSpPr>
        <p:spPr>
          <a:xfrm>
            <a:off x="6957528" y="4096137"/>
            <a:ext cx="4814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Comic Sans MS" panose="030F0702030302020204" pitchFamily="66" charset="0"/>
              </a:rPr>
              <a:t>Школи загальний – 18 155 708 грн.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64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300B1-F21A-4A73-A4B5-CC7BD814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95"/>
            <a:ext cx="10515600" cy="75346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ЗДО – 4 151 399 грн.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Содержимое 4">
            <a:extLst>
              <a:ext uri="{FF2B5EF4-FFF2-40B4-BE49-F238E27FC236}">
                <a16:creationId xmlns:a16="http://schemas.microsoft.com/office/drawing/2014/main" id="{E4190871-BC2E-46D4-8942-7F12DC7CF9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018633"/>
              </p:ext>
            </p:extLst>
          </p:nvPr>
        </p:nvGraphicFramePr>
        <p:xfrm>
          <a:off x="142042" y="1047564"/>
          <a:ext cx="5715841" cy="5601810"/>
        </p:xfrm>
        <a:graphic>
          <a:graphicData uri="http://schemas.openxmlformats.org/drawingml/2006/table">
            <a:tbl>
              <a:tblPr firstRow="1" bandRow="1"/>
              <a:tblGrid>
                <a:gridCol w="366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Заробітна плата м/б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2 834 580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Нарахування на з/плату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680 295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7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Предмети, матеріали,обладнання та інвентар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96 640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Медикаменти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4 500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Оплата послуг крім комунальних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56 684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Оплата електроенергії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347 250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Оплата природного газу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131 450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DD53AF-AE86-4A0D-B255-5AC4BF05363A}"/>
              </a:ext>
            </a:extLst>
          </p:cNvPr>
          <p:cNvSpPr txBox="1"/>
          <p:nvPr/>
        </p:nvSpPr>
        <p:spPr>
          <a:xfrm>
            <a:off x="5857883" y="1118851"/>
            <a:ext cx="60293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>
                <a:latin typeface="Comic Sans MS" panose="030F0702030302020204" pitchFamily="66" charset="0"/>
              </a:rPr>
              <a:t>ЗДО “Ромашка” с. </a:t>
            </a:r>
            <a:r>
              <a:rPr lang="uk-UA" sz="2800" i="1" dirty="0" err="1">
                <a:latin typeface="Comic Sans MS" panose="030F0702030302020204" pitchFamily="66" charset="0"/>
              </a:rPr>
              <a:t>Качаново</a:t>
            </a:r>
            <a:r>
              <a:rPr lang="uk-UA" sz="2800" i="1" dirty="0"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uk-UA" sz="2800" i="1" dirty="0">
                <a:latin typeface="Comic Sans MS" panose="030F0702030302020204" pitchFamily="66" charset="0"/>
              </a:rPr>
              <a:t>1 508 645 грн</a:t>
            </a:r>
          </a:p>
          <a:p>
            <a:pPr algn="ctr"/>
            <a:r>
              <a:rPr lang="uk-UA" sz="2800" i="1" dirty="0">
                <a:latin typeface="Comic Sans MS" panose="030F0702030302020204" pitchFamily="66" charset="0"/>
              </a:rPr>
              <a:t>ЗДО “Перлинка” с. Розбишівка – </a:t>
            </a:r>
          </a:p>
          <a:p>
            <a:pPr algn="ctr"/>
            <a:r>
              <a:rPr lang="uk-UA" sz="2800" i="1" dirty="0">
                <a:latin typeface="Comic Sans MS" panose="030F0702030302020204" pitchFamily="66" charset="0"/>
              </a:rPr>
              <a:t>1 413 401 грн</a:t>
            </a:r>
          </a:p>
          <a:p>
            <a:pPr algn="ctr"/>
            <a:r>
              <a:rPr lang="uk-UA" sz="2800" i="1" dirty="0">
                <a:latin typeface="Comic Sans MS" panose="030F0702030302020204" pitchFamily="66" charset="0"/>
              </a:rPr>
              <a:t>ЗДО “Джерельце” с. Сергіївка – </a:t>
            </a:r>
          </a:p>
          <a:p>
            <a:pPr algn="ctr"/>
            <a:r>
              <a:rPr lang="uk-UA" sz="2800" i="1" dirty="0">
                <a:latin typeface="Comic Sans MS" panose="030F0702030302020204" pitchFamily="66" charset="0"/>
              </a:rPr>
              <a:t>2 176 253 грн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2ADE0A-BA33-4FBF-9D0D-D3D6B6C0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19" y="3796507"/>
            <a:ext cx="5276179" cy="29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2B73D-5823-48E3-B203-1FDC0F3A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6727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Загальноосвітні заклади – 18 155 708 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Содержимое 4">
            <a:extLst>
              <a:ext uri="{FF2B5EF4-FFF2-40B4-BE49-F238E27FC236}">
                <a16:creationId xmlns:a16="http://schemas.microsoft.com/office/drawing/2014/main" id="{A19F8FD5-0C75-4CA0-A414-877D6A765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952751"/>
              </p:ext>
            </p:extLst>
          </p:nvPr>
        </p:nvGraphicFramePr>
        <p:xfrm>
          <a:off x="286297" y="1486596"/>
          <a:ext cx="5715008" cy="4376098"/>
        </p:xfrm>
        <a:graphic>
          <a:graphicData uri="http://schemas.openxmlformats.org/drawingml/2006/table">
            <a:tbl>
              <a:tblPr firstRow="1" bandRow="1"/>
              <a:tblGrid>
                <a:gridCol w="366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Заробітна плата м/б + Нарахування на з/плату </a:t>
                      </a:r>
                    </a:p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13 838 485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Предмети, матеріали,обладнання та інвентар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1 130 731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Медикаменти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4 500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Оплата послуг крім комунальних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1 582 902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Видатки на відрядження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12 000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Оплата теплопостачання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870 000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Оплата електроенергії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715 580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Оплата природного газу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dirty="0"/>
                        <a:t>1 510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39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5EB95B-1FA3-4E85-9643-7B8F8DBCCD47}"/>
              </a:ext>
            </a:extLst>
          </p:cNvPr>
          <p:cNvSpPr txBox="1"/>
          <p:nvPr/>
        </p:nvSpPr>
        <p:spPr>
          <a:xfrm>
            <a:off x="6001303" y="3412907"/>
            <a:ext cx="6190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Основні </a:t>
            </a:r>
            <a:r>
              <a:rPr lang="uk-UA" dirty="0" err="1">
                <a:latin typeface="Comic Sans MS" panose="030F0702030302020204" pitchFamily="66" charset="0"/>
              </a:rPr>
              <a:t>проєкти</a:t>
            </a:r>
            <a:r>
              <a:rPr lang="uk-UA" dirty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Поточний ремонт шкільної їдальні та внутрішніх туалетів в Сергіївському ліцеї – 200 000 грн.</a:t>
            </a:r>
          </a:p>
          <a:p>
            <a:pPr algn="ctr"/>
            <a:r>
              <a:rPr lang="uk-UA" dirty="0" err="1">
                <a:latin typeface="Comic Sans MS" panose="030F0702030302020204" pitchFamily="66" charset="0"/>
              </a:rPr>
              <a:t>Виміщення</a:t>
            </a:r>
            <a:r>
              <a:rPr lang="uk-UA" dirty="0">
                <a:latin typeface="Comic Sans MS" panose="030F0702030302020204" pitchFamily="66" charset="0"/>
              </a:rPr>
              <a:t> школи в Сергіївському ліцеї – 200 000 грн.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Ремонт укриття в </a:t>
            </a:r>
            <a:r>
              <a:rPr lang="uk-UA" dirty="0" err="1">
                <a:latin typeface="Comic Sans MS" panose="030F0702030302020204" pitchFamily="66" charset="0"/>
              </a:rPr>
              <a:t>Розбишівській</a:t>
            </a:r>
            <a:r>
              <a:rPr lang="uk-UA" dirty="0">
                <a:latin typeface="Comic Sans MS" panose="030F0702030302020204" pitchFamily="66" charset="0"/>
              </a:rPr>
              <a:t> гімназії – 530 000 грн.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Ремонт туалетів в </a:t>
            </a:r>
            <a:r>
              <a:rPr lang="uk-UA" dirty="0" err="1">
                <a:latin typeface="Comic Sans MS" panose="030F0702030302020204" pitchFamily="66" charset="0"/>
              </a:rPr>
              <a:t>Розбишівській</a:t>
            </a:r>
            <a:r>
              <a:rPr lang="uk-UA" dirty="0">
                <a:latin typeface="Comic Sans MS" panose="030F0702030302020204" pitchFamily="66" charset="0"/>
              </a:rPr>
              <a:t> гімназії – 350 000 грн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C5F0F-C339-4EBF-A8FA-DA52DEB3B1C8}"/>
              </a:ext>
            </a:extLst>
          </p:cNvPr>
          <p:cNvSpPr txBox="1"/>
          <p:nvPr/>
        </p:nvSpPr>
        <p:spPr>
          <a:xfrm>
            <a:off x="6001304" y="1367602"/>
            <a:ext cx="6190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Сергіївському ліцеї – 6 850 707 грн.</a:t>
            </a:r>
          </a:p>
          <a:p>
            <a:pPr algn="ctr"/>
            <a:r>
              <a:rPr lang="uk-UA" sz="2400" dirty="0" err="1">
                <a:latin typeface="Comic Sans MS" panose="030F0702030302020204" pitchFamily="66" charset="0"/>
              </a:rPr>
              <a:t>Розбишівській</a:t>
            </a:r>
            <a:r>
              <a:rPr lang="uk-UA" sz="2400" dirty="0">
                <a:latin typeface="Comic Sans MS" panose="030F0702030302020204" pitchFamily="66" charset="0"/>
              </a:rPr>
              <a:t> гімназії – 5 643 339 грн.</a:t>
            </a:r>
          </a:p>
          <a:p>
            <a:pPr algn="ctr"/>
            <a:r>
              <a:rPr lang="uk-UA" sz="2400" dirty="0" err="1">
                <a:latin typeface="Comic Sans MS" panose="030F0702030302020204" pitchFamily="66" charset="0"/>
              </a:rPr>
              <a:t>Качанівська</a:t>
            </a:r>
            <a:r>
              <a:rPr lang="uk-UA" sz="2400" dirty="0">
                <a:latin typeface="Comic Sans MS" panose="030F0702030302020204" pitchFamily="66" charset="0"/>
              </a:rPr>
              <a:t> гімназії – 5 760 662 грн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0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9DD34-9AF5-4370-8135-6092B545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Організація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харчування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закладах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ради»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2 370 998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5F1E94-C2CF-4F0F-A92C-8BB7F2E75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1825625"/>
            <a:ext cx="6830008" cy="4351338"/>
          </a:xfrm>
        </p:spPr>
        <p:txBody>
          <a:bodyPr>
            <a:normAutofit fontScale="92500"/>
          </a:bodyPr>
          <a:lstStyle/>
          <a:p>
            <a:r>
              <a:rPr lang="uk-UA" b="1" dirty="0"/>
              <a:t>Організація харчування в ЗДО – 946 900 грн.</a:t>
            </a:r>
          </a:p>
          <a:p>
            <a:pPr>
              <a:buFontTx/>
              <a:buChar char="-"/>
            </a:pPr>
            <a:r>
              <a:rPr lang="uk-UA" dirty="0"/>
              <a:t>ЗДО «Джерельце» – 446 865 грн.</a:t>
            </a:r>
          </a:p>
          <a:p>
            <a:pPr>
              <a:buFontTx/>
              <a:buChar char="-"/>
            </a:pPr>
            <a:r>
              <a:rPr lang="uk-UA" dirty="0"/>
              <a:t>ЗДО «Перлинка» - 357 735 грн.</a:t>
            </a:r>
          </a:p>
          <a:p>
            <a:pPr>
              <a:buFontTx/>
              <a:buChar char="-"/>
            </a:pPr>
            <a:r>
              <a:rPr lang="uk-UA" dirty="0"/>
              <a:t>ЗДО «Ромашка» - 142 300 грн.</a:t>
            </a:r>
          </a:p>
          <a:p>
            <a:r>
              <a:rPr lang="uk-UA" b="1" dirty="0"/>
              <a:t>Організація харчування в загальноосвітніх закладах освіти – 1 424 098 грн.</a:t>
            </a:r>
          </a:p>
          <a:p>
            <a:pPr>
              <a:buFontTx/>
              <a:buChar char="-"/>
            </a:pPr>
            <a:r>
              <a:rPr lang="uk-UA" dirty="0" err="1"/>
              <a:t>Сергіївський</a:t>
            </a:r>
            <a:r>
              <a:rPr lang="uk-UA" dirty="0"/>
              <a:t> ліцей – 655 248 грн.</a:t>
            </a:r>
          </a:p>
          <a:p>
            <a:pPr>
              <a:buFontTx/>
              <a:buChar char="-"/>
            </a:pPr>
            <a:r>
              <a:rPr lang="uk-UA" dirty="0" err="1"/>
              <a:t>Розбишівська</a:t>
            </a:r>
            <a:r>
              <a:rPr lang="uk-UA" dirty="0"/>
              <a:t> гімназія – 522 900 грн.</a:t>
            </a:r>
          </a:p>
          <a:p>
            <a:pPr>
              <a:buFontTx/>
              <a:buChar char="-"/>
            </a:pPr>
            <a:r>
              <a:rPr lang="uk-UA" dirty="0" err="1"/>
              <a:t>Качанівська</a:t>
            </a:r>
            <a:r>
              <a:rPr lang="uk-UA" dirty="0"/>
              <a:t> гімназія – 245 950 грн.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6CA906-D1A2-4156-8485-A262B879B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40" y="2225254"/>
            <a:ext cx="5275735" cy="39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88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D4F27-DB1A-4580-B296-4F64CE2C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«Шкільне молоко» на 2023 рік – 159 220 грн.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0AF3FF-E459-40E4-B682-A74FF66FA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4" y="2646719"/>
            <a:ext cx="4200331" cy="4351338"/>
          </a:xfrm>
        </p:spPr>
        <p:txBody>
          <a:bodyPr/>
          <a:lstStyle/>
          <a:p>
            <a:r>
              <a:rPr lang="uk-UA" dirty="0" err="1">
                <a:latin typeface="Comic Sans MS" panose="030F0702030302020204" pitchFamily="66" charset="0"/>
              </a:rPr>
              <a:t>Сергіївський</a:t>
            </a:r>
            <a:r>
              <a:rPr lang="uk-UA" dirty="0">
                <a:latin typeface="Comic Sans MS" panose="030F0702030302020204" pitchFamily="66" charset="0"/>
              </a:rPr>
              <a:t> ліцей – 69 840 грн.</a:t>
            </a:r>
          </a:p>
          <a:p>
            <a:r>
              <a:rPr lang="uk-UA" dirty="0" err="1">
                <a:latin typeface="Comic Sans MS" panose="030F0702030302020204" pitchFamily="66" charset="0"/>
              </a:rPr>
              <a:t>Розбишівська</a:t>
            </a:r>
            <a:r>
              <a:rPr lang="uk-UA" dirty="0">
                <a:latin typeface="Comic Sans MS" panose="030F0702030302020204" pitchFamily="66" charset="0"/>
              </a:rPr>
              <a:t> гімназія – 61 450 грн.</a:t>
            </a:r>
          </a:p>
          <a:p>
            <a:r>
              <a:rPr lang="uk-UA" dirty="0" err="1">
                <a:latin typeface="Comic Sans MS" panose="030F0702030302020204" pitchFamily="66" charset="0"/>
              </a:rPr>
              <a:t>Качанівська</a:t>
            </a:r>
            <a:r>
              <a:rPr lang="uk-UA" dirty="0">
                <a:latin typeface="Comic Sans MS" panose="030F0702030302020204" pitchFamily="66" charset="0"/>
              </a:rPr>
              <a:t> гімназія – 27 930 грн.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279004-3FB3-4F69-89E1-FE80C31D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119" y="1690688"/>
            <a:ext cx="6085526" cy="47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24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B115A-4C5B-42F9-A3ED-E7098CAF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4" y="113198"/>
            <a:ext cx="11915191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оздоровлення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відпочинок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дітей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230 000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CF576-F682-4B0A-9C1D-5E73C5FD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2393464"/>
            <a:ext cx="4114800" cy="435133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Компенсація за придбання путівок – 150 000 грн.;</a:t>
            </a:r>
          </a:p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Організація харчування в пришкільних таборах – 80 000 грн.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0D8C08-95AA-4A01-8E5C-DBE087220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97" y="1849720"/>
            <a:ext cx="6965248" cy="46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30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D9ED2-02A4-48F8-A59F-A6C2F46B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365125"/>
            <a:ext cx="12080033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культури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3 289 907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ACA88EB5-46F9-4F1F-A817-4E8449F1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50" y="1690688"/>
            <a:ext cx="5900750" cy="28159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1" i="1" dirty="0"/>
              <a:t>Заробітна плата – 1 980 550</a:t>
            </a:r>
          </a:p>
          <a:p>
            <a:r>
              <a:rPr lang="uk-UA" sz="2000" b="1" i="1" dirty="0"/>
              <a:t>Нарахування на з/плату – 461 570</a:t>
            </a:r>
          </a:p>
          <a:p>
            <a:r>
              <a:rPr lang="uk-UA" sz="2000" b="1" i="1" dirty="0"/>
              <a:t>Предмети,матеріали, обладнання та інвентар – 86 425</a:t>
            </a:r>
          </a:p>
          <a:p>
            <a:r>
              <a:rPr lang="uk-UA" sz="2000" b="1" i="1" dirty="0"/>
              <a:t>Оплата послуг (крім комунальних) – 125 592</a:t>
            </a:r>
          </a:p>
          <a:p>
            <a:r>
              <a:rPr lang="uk-UA" sz="2000" b="1" i="1" dirty="0"/>
              <a:t>Оплата електроенергії – 552 965</a:t>
            </a:r>
          </a:p>
          <a:p>
            <a:r>
              <a:rPr lang="uk-UA" sz="2000" b="1" i="1" dirty="0"/>
              <a:t>Оплата природного газу – 82 805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6EC2D-90A1-416D-A0DB-D2BB6C632002}"/>
              </a:ext>
            </a:extLst>
          </p:cNvPr>
          <p:cNvSpPr txBox="1"/>
          <p:nvPr/>
        </p:nvSpPr>
        <p:spPr>
          <a:xfrm>
            <a:off x="195250" y="4923215"/>
            <a:ext cx="607223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Новоселівський сільський клуб – 190 980 грн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Качанівський клуб – 493 930 грн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Розбишівський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СБК – 826 880 грн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Сергіївський СБК – 1 329 327 грн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5202B-1082-43C2-A362-BD7544F276BC}"/>
              </a:ext>
            </a:extLst>
          </p:cNvPr>
          <p:cNvSpPr txBox="1"/>
          <p:nvPr/>
        </p:nvSpPr>
        <p:spPr>
          <a:xfrm>
            <a:off x="6336082" y="4923215"/>
            <a:ext cx="556736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1AB39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Качанівська бібліотека – 144 570 грн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Розбишівська бібліотека – 144 565 грн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Сергіївська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бібліотека – 159 655 грн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3ECA61-E8BD-4B44-863D-7A0C74C13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63" y="1606712"/>
            <a:ext cx="4869803" cy="3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77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D53EE-FA26-46C4-8F09-093616B4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976" y="159852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Програму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Сприяння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проведення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мобілізації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призову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громадян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 до лав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Збройних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Сил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України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2023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106 000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4B76BADB-C5B4-4438-9FD4-643AE677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79" y="1926771"/>
            <a:ext cx="5731730" cy="48379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>
                <a:latin typeface="Comic Sans MS" panose="030F0702030302020204" pitchFamily="66" charset="0"/>
              </a:rPr>
              <a:t>Медичні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послуги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медичний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огляд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військовозобов’язаних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призовників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допризовників</a:t>
            </a:r>
            <a:r>
              <a:rPr lang="ru-RU" dirty="0">
                <a:latin typeface="Comic Sans MS" panose="030F0702030302020204" pitchFamily="66" charset="0"/>
              </a:rPr>
              <a:t>; </a:t>
            </a:r>
            <a:r>
              <a:rPr lang="ru-RU" dirty="0" err="1">
                <a:latin typeface="Comic Sans MS" panose="030F0702030302020204" pitchFamily="66" charset="0"/>
              </a:rPr>
              <a:t>медичний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огляд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кандидатів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військову</a:t>
            </a:r>
            <a:r>
              <a:rPr lang="ru-RU" dirty="0">
                <a:latin typeface="Comic Sans MS" panose="030F0702030302020204" pitchFamily="66" charset="0"/>
              </a:rPr>
              <a:t> службу за контрактом; </a:t>
            </a:r>
            <a:r>
              <a:rPr lang="ru-RU" dirty="0" err="1">
                <a:latin typeface="Comic Sans MS" panose="030F0702030302020204" pitchFamily="66" charset="0"/>
              </a:rPr>
              <a:t>медичні</a:t>
            </a:r>
            <a:r>
              <a:rPr lang="ru-RU" dirty="0">
                <a:latin typeface="Comic Sans MS" panose="030F0702030302020204" pitchFamily="66" charset="0"/>
              </a:rPr>
              <a:t> огляди при </a:t>
            </a:r>
            <a:r>
              <a:rPr lang="ru-RU" dirty="0" err="1">
                <a:latin typeface="Comic Sans MS" panose="030F0702030302020204" pitchFamily="66" charset="0"/>
              </a:rPr>
              <a:t>приписці</a:t>
            </a:r>
            <a:r>
              <a:rPr lang="ru-RU" dirty="0">
                <a:latin typeface="Comic Sans MS" panose="030F0702030302020204" pitchFamily="66" charset="0"/>
              </a:rPr>
              <a:t> до </a:t>
            </a:r>
            <a:r>
              <a:rPr lang="ru-RU" dirty="0" err="1">
                <a:latin typeface="Comic Sans MS" panose="030F0702030302020204" pitchFamily="66" charset="0"/>
              </a:rPr>
              <a:t>призовних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дільниць</a:t>
            </a:r>
            <a:r>
              <a:rPr lang="ru-RU" dirty="0">
                <a:latin typeface="Comic Sans MS" panose="030F0702030302020204" pitchFamily="66" charset="0"/>
              </a:rPr>
              <a:t> – 20 000 </a:t>
            </a:r>
            <a:r>
              <a:rPr lang="ru-RU" dirty="0" err="1">
                <a:latin typeface="Comic Sans MS" panose="030F0702030302020204" pitchFamily="66" charset="0"/>
              </a:rPr>
              <a:t>грн</a:t>
            </a:r>
            <a:endParaRPr lang="ru-RU" dirty="0"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Одноразова грошова допомога призовникам – 6 000 грн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Одноразова грошова допомога при мобілізації – 80 000 грн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C3568A-4518-4E1A-BAE4-1CB0F63AB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24" y="1926771"/>
            <a:ext cx="5996097" cy="41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88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9AC00-8C59-4095-AFD9-12A10744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98" y="18255"/>
            <a:ext cx="11644604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територіальна оборона на 2023 рік – 443 843 грн.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A7A6B-EF85-4E8F-B906-10DDAA25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253"/>
            <a:ext cx="12192000" cy="5422492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Comic Sans MS" panose="030F0702030302020204" pitchFamily="66" charset="0"/>
              </a:rPr>
              <a:t>Передача міжбюджетних трансфертів до районного бюджету Миргородського р-н, «Територіальна оборона Миргородського р-н.» - 100 000 грн.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Придбання засобів та предметів для пожежогасіння </a:t>
            </a:r>
            <a:r>
              <a:rPr lang="uk-UA" sz="2000" i="1" dirty="0">
                <a:latin typeface="Comic Sans MS" panose="030F0702030302020204" pitchFamily="66" charset="0"/>
              </a:rPr>
              <a:t>(відра, лом, кирка, </a:t>
            </a:r>
            <a:r>
              <a:rPr lang="uk-UA" sz="2000" i="1" dirty="0" err="1">
                <a:latin typeface="Comic Sans MS" panose="030F0702030302020204" pitchFamily="66" charset="0"/>
              </a:rPr>
              <a:t>тупор</a:t>
            </a:r>
            <a:r>
              <a:rPr lang="uk-UA" sz="2000" i="1" dirty="0">
                <a:latin typeface="Comic Sans MS" panose="030F0702030302020204" pitchFamily="66" charset="0"/>
              </a:rPr>
              <a:t>, багор, вогнегасник, рукавиці, </a:t>
            </a:r>
            <a:r>
              <a:rPr lang="uk-UA" sz="2000" i="1" dirty="0" err="1">
                <a:latin typeface="Comic Sans MS" panose="030F0702030302020204" pitchFamily="66" charset="0"/>
              </a:rPr>
              <a:t>распіратори</a:t>
            </a:r>
            <a:r>
              <a:rPr lang="uk-UA" sz="2000" i="1" dirty="0">
                <a:latin typeface="Comic Sans MS" panose="030F0702030302020204" pitchFamily="66" charset="0"/>
              </a:rPr>
              <a:t>, мотузка, карабіни, ноутбук, принтер, подовжувач) </a:t>
            </a:r>
            <a:r>
              <a:rPr lang="uk-UA" dirty="0">
                <a:latin typeface="Comic Sans MS" panose="030F0702030302020204" pitchFamily="66" charset="0"/>
              </a:rPr>
              <a:t>– 17 724 грн.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Придбання засобів та предметів для ДФТГ </a:t>
            </a:r>
            <a:r>
              <a:rPr lang="uk-UA" sz="2000" i="1" dirty="0">
                <a:latin typeface="Comic Sans MS" panose="030F0702030302020204" pitchFamily="66" charset="0"/>
              </a:rPr>
              <a:t>(</a:t>
            </a:r>
            <a:r>
              <a:rPr lang="uk-UA" sz="2000" i="1" dirty="0" err="1">
                <a:latin typeface="Comic Sans MS" panose="030F0702030302020204" pitchFamily="66" charset="0"/>
              </a:rPr>
              <a:t>карімати</a:t>
            </a:r>
            <a:r>
              <a:rPr lang="uk-UA" sz="2000" i="1" dirty="0">
                <a:latin typeface="Comic Sans MS" panose="030F0702030302020204" pitchFamily="66" charset="0"/>
              </a:rPr>
              <a:t>, лопати, тактичні окуляри, біноклі, дощовики, термоси, аптечки та інше) </a:t>
            </a:r>
            <a:r>
              <a:rPr lang="uk-UA" dirty="0">
                <a:latin typeface="Comic Sans MS" panose="030F0702030302020204" pitchFamily="66" charset="0"/>
              </a:rPr>
              <a:t>– 122 139 грн.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Медикаменти та перев’язувальні матеріали – 3 000 грн.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Придбання продуктів харчування – 100 000 грн.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Придбання ДП – 100 980 грн.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96A70-5BA5-48B4-9528-AF1BBD5C2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01" y="4307578"/>
            <a:ext cx="3405699" cy="22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BD98FD8-9AF0-47DE-B3D0-9A3858E85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067388"/>
              </p:ext>
            </p:extLst>
          </p:nvPr>
        </p:nvGraphicFramePr>
        <p:xfrm>
          <a:off x="130629" y="65314"/>
          <a:ext cx="12061371" cy="653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123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96433-7379-4E2B-AD82-2BCAE506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9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удосконалення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цивільного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захисту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населення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територіальної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2022-2026»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2FD9D-B8B5-4EBE-9163-3050007CEED3}"/>
              </a:ext>
            </a:extLst>
          </p:cNvPr>
          <p:cNvSpPr txBox="1"/>
          <p:nvPr/>
        </p:nvSpPr>
        <p:spPr>
          <a:xfrm>
            <a:off x="214282" y="2143116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Петрівко-Роменська місцева пожежна охорона </a:t>
            </a:r>
          </a:p>
          <a:p>
            <a:pPr algn="ctr"/>
            <a:r>
              <a:rPr lang="uk-UA" sz="4000" b="1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829 669 грн</a:t>
            </a:r>
          </a:p>
          <a:p>
            <a:endParaRPr lang="uk-UA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34_big.jpg">
            <a:extLst>
              <a:ext uri="{FF2B5EF4-FFF2-40B4-BE49-F238E27FC236}">
                <a16:creationId xmlns:a16="http://schemas.microsoft.com/office/drawing/2014/main" id="{4DB2ADAF-ED91-4204-AF93-9AC263F6E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9643" y="1601289"/>
            <a:ext cx="6560903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495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67961-8C14-4630-82CA-93B896E5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Утримання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об’єктів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спільного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користування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ліквідації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негативних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наслідків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діяльності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об’єктів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спільного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користування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2023 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- 1 867 066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BB306E-E564-40F4-9350-A9C788616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31073"/>
              </p:ext>
            </p:extLst>
          </p:nvPr>
        </p:nvGraphicFramePr>
        <p:xfrm>
          <a:off x="35703" y="2052734"/>
          <a:ext cx="12120594" cy="462798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EB80A">
                        <a:tint val="50000"/>
                        <a:satMod val="300000"/>
                      </a:srgbClr>
                    </a:gs>
                    <a:gs pos="35000">
                      <a:srgbClr val="FEB80A">
                        <a:tint val="37000"/>
                        <a:satMod val="300000"/>
                      </a:srgbClr>
                    </a:gs>
                    <a:gs pos="100000">
                      <a:srgbClr val="FEB80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02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Фонд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підтримки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підприємництва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Петрівко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-Роменка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43 827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Гадяцька  дитяча музична школа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557 024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Трудовий архів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24 685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Центр реабілітації дітей-інвалідів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itchFamily="18" charset="0"/>
                        </a:rPr>
                        <a:t>34 471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КЗ Гадяцький ЦПМСД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itchFamily="18" charset="0"/>
                        </a:rPr>
                        <a:t>546 290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3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Комунальна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установа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Гадяцький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центр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професійного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розвитку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педагогічних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працівникв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87 899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Гадяцький  </a:t>
                      </a:r>
                      <a:r>
                        <a:rPr lang="uk-UA" sz="2000" b="1" u="none" strike="noStrike" dirty="0" err="1">
                          <a:latin typeface="Comic Sans MS" panose="030F0702030302020204" pitchFamily="66" charset="0"/>
                        </a:rPr>
                        <a:t>інклюзивно</a:t>
                      </a:r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-ресурсний центр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itchFamily="18" charset="0"/>
                        </a:rPr>
                        <a:t>21 363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КПН Гадяцька МЦЛ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itchFamily="18" charset="0"/>
                        </a:rPr>
                        <a:t>551 507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936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F74CB-8618-40DF-8614-984C47FA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утримання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інфраструктури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доріг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14 000 000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694CBB-CF69-4C16-B054-57DDAE6E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8923"/>
            <a:ext cx="12192000" cy="5784980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>
                <a:latin typeface="Comic Sans MS" panose="030F0702030302020204" pitchFamily="66" charset="0"/>
              </a:rPr>
              <a:t>Експлуатаційне утримання ділянки автомобільної дороги О1702016 межа області – </a:t>
            </a:r>
            <a:r>
              <a:rPr lang="uk-UA" sz="2000" dirty="0" err="1">
                <a:latin typeface="Comic Sans MS" panose="030F0702030302020204" pitchFamily="66" charset="0"/>
              </a:rPr>
              <a:t>Розбишівка</a:t>
            </a:r>
            <a:r>
              <a:rPr lang="uk-UA" sz="2000" dirty="0">
                <a:latin typeface="Comic Sans MS" panose="030F0702030302020204" pitchFamily="66" charset="0"/>
              </a:rPr>
              <a:t>-/Т 17-05 – 2 000 000 грн.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Експлуатаційне утримання ділянки автомобільної дороги с. Новоселівка-с. Качанове – 1 000 000 грн.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Поточний ремонт автомобільної дороги вул. </a:t>
            </a:r>
            <a:r>
              <a:rPr lang="uk-UA" sz="2000" dirty="0" err="1">
                <a:latin typeface="Comic Sans MS" panose="030F0702030302020204" pitchFamily="66" charset="0"/>
              </a:rPr>
              <a:t>Роміна</a:t>
            </a:r>
            <a:r>
              <a:rPr lang="uk-UA" sz="2000" dirty="0">
                <a:latin typeface="Comic Sans MS" panose="030F0702030302020204" pitchFamily="66" charset="0"/>
              </a:rPr>
              <a:t>, с. Новоселівка (щебенева) – 210 000 грн.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Поточний ремонт автомобільної дороги провулок. </a:t>
            </a:r>
            <a:r>
              <a:rPr lang="uk-UA" sz="2000" dirty="0" err="1">
                <a:latin typeface="Comic Sans MS" panose="030F0702030302020204" pitchFamily="66" charset="0"/>
              </a:rPr>
              <a:t>Роміна</a:t>
            </a:r>
            <a:r>
              <a:rPr lang="uk-UA" sz="2000" dirty="0">
                <a:latin typeface="Comic Sans MS" panose="030F0702030302020204" pitchFamily="66" charset="0"/>
              </a:rPr>
              <a:t>, с. Новоселівка (щебенева) – 160 000 грн.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Поточний ремонт автомобільної дороги вул. Садова, с. Вирішальне (щебенева) – 300 000 грн.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Експлуатаційне утримання ділянки автомобільної дороги вул. Центральна, с. Качанове – 3 330 000 грн.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Експлуатаційне утримання ділянки автомобільної дороги вул. Сумська, с. </a:t>
            </a:r>
            <a:r>
              <a:rPr lang="uk-UA" sz="2000" dirty="0" err="1">
                <a:latin typeface="Comic Sans MS" panose="030F0702030302020204" pitchFamily="66" charset="0"/>
              </a:rPr>
              <a:t>Розбишівка</a:t>
            </a:r>
            <a:r>
              <a:rPr lang="uk-UA" sz="2000" dirty="0">
                <a:latin typeface="Comic Sans MS" panose="030F0702030302020204" pitchFamily="66" charset="0"/>
              </a:rPr>
              <a:t> – 1 000 000 грн.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Експлуатаційне утримання ділянки автомобільної дороги вул. Лохвицька, с. </a:t>
            </a:r>
            <a:r>
              <a:rPr lang="uk-UA" sz="2000" dirty="0" err="1">
                <a:latin typeface="Comic Sans MS" panose="030F0702030302020204" pitchFamily="66" charset="0"/>
              </a:rPr>
              <a:t>Розбишівка</a:t>
            </a:r>
            <a:r>
              <a:rPr lang="uk-UA" sz="2000" dirty="0">
                <a:latin typeface="Comic Sans MS" panose="030F0702030302020204" pitchFamily="66" charset="0"/>
              </a:rPr>
              <a:t> – 1 500 000 грн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Експлуатаційне утримання ділянки автомобільної дороги с. Веселе (щебенева) – 500 000 грн.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Експлуатаційне утримання ділянки автомобільної дороги О1702016 </a:t>
            </a:r>
            <a:r>
              <a:rPr lang="uk-UA" sz="2000" dirty="0" err="1">
                <a:latin typeface="Comic Sans MS" panose="030F0702030302020204" pitchFamily="66" charset="0"/>
              </a:rPr>
              <a:t>Лободине</a:t>
            </a:r>
            <a:r>
              <a:rPr lang="uk-UA" sz="2000" dirty="0">
                <a:latin typeface="Comic Sans MS" panose="030F0702030302020204" pitchFamily="66" charset="0"/>
              </a:rPr>
              <a:t>-</a:t>
            </a:r>
            <a:r>
              <a:rPr lang="uk-UA" sz="2000" dirty="0" err="1">
                <a:latin typeface="Comic Sans MS" panose="030F0702030302020204" pitchFamily="66" charset="0"/>
              </a:rPr>
              <a:t>Осняги</a:t>
            </a:r>
            <a:r>
              <a:rPr lang="uk-UA" sz="2000" dirty="0">
                <a:latin typeface="Comic Sans MS" panose="030F0702030302020204" pitchFamily="66" charset="0"/>
              </a:rPr>
              <a:t>-Харківці – 500 000 грн.</a:t>
            </a:r>
          </a:p>
          <a:p>
            <a:r>
              <a:rPr lang="uk-UA" sz="2000" dirty="0">
                <a:latin typeface="Comic Sans MS" panose="030F0702030302020204" pitchFamily="66" charset="0"/>
              </a:rPr>
              <a:t>Експлуатаційне утримання ділянки автомобільної дороги О1702030 </a:t>
            </a:r>
            <a:r>
              <a:rPr lang="uk-UA" sz="2000" dirty="0" err="1">
                <a:latin typeface="Comic Sans MS" panose="030F0702030302020204" pitchFamily="66" charset="0"/>
              </a:rPr>
              <a:t>Сергіївка</a:t>
            </a:r>
            <a:r>
              <a:rPr lang="uk-UA" sz="2000" dirty="0">
                <a:latin typeface="Comic Sans MS" panose="030F0702030302020204" pitchFamily="66" charset="0"/>
              </a:rPr>
              <a:t>-Петрівка-Роменська-</a:t>
            </a:r>
            <a:r>
              <a:rPr lang="uk-UA" sz="2000" dirty="0" err="1">
                <a:latin typeface="Comic Sans MS" panose="030F0702030302020204" pitchFamily="66" charset="0"/>
              </a:rPr>
              <a:t>Комишня</a:t>
            </a:r>
            <a:r>
              <a:rPr lang="uk-UA" sz="2000" dirty="0">
                <a:latin typeface="Comic Sans MS" panose="030F0702030302020204" pitchFamily="66" charset="0"/>
              </a:rPr>
              <a:t> – 3 500 000 грн. 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4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7D4F4-2F57-444E-8894-85F224B1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Благоустрій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1 186 680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0B5FD-218D-4370-951F-B54B8DDE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1337353"/>
            <a:ext cx="10515600" cy="526958"/>
          </a:xfrm>
        </p:spPr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Оплата електроенергії – 1 186 680 грн.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2A5A90D-FE6C-4714-A8B9-8204505D0B84}"/>
              </a:ext>
            </a:extLst>
          </p:cNvPr>
          <p:cNvSpPr txBox="1">
            <a:spLocks/>
          </p:cNvSpPr>
          <p:nvPr/>
        </p:nvSpPr>
        <p:spPr>
          <a:xfrm>
            <a:off x="159797" y="20001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Фінансова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комунального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підприємства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Сергіївське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Сергіївської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 та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здійснення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внесків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його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статутного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капіталу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- 5 365 719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5FECB57-D9CC-4849-980F-AF8CBC9AEB18}"/>
              </a:ext>
            </a:extLst>
          </p:cNvPr>
          <p:cNvSpPr txBox="1">
            <a:spLocks/>
          </p:cNvSpPr>
          <p:nvPr/>
        </p:nvSpPr>
        <p:spPr>
          <a:xfrm>
            <a:off x="838200" y="3325697"/>
            <a:ext cx="10515600" cy="33447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Comic Sans MS" panose="030F0702030302020204" pitchFamily="66" charset="0"/>
              </a:rPr>
              <a:t>Очистка артезіанської свердловини в с. </a:t>
            </a:r>
            <a:r>
              <a:rPr lang="uk-UA" dirty="0" err="1">
                <a:latin typeface="Comic Sans MS" panose="030F0702030302020204" pitchFamily="66" charset="0"/>
              </a:rPr>
              <a:t>Розбишівка</a:t>
            </a:r>
            <a:r>
              <a:rPr lang="uk-UA" dirty="0">
                <a:latin typeface="Comic Sans MS" panose="030F0702030302020204" pitchFamily="66" charset="0"/>
              </a:rPr>
              <a:t> – 350 000 грн.</a:t>
            </a:r>
          </a:p>
          <a:p>
            <a:r>
              <a:rPr lang="uk-UA" dirty="0">
                <a:latin typeface="Comic Sans MS" panose="030F0702030302020204" pitchFamily="66" charset="0"/>
              </a:rPr>
              <a:t>Предмети, матеріали, обладнання та інвентар – 1 416 595 грн.</a:t>
            </a:r>
          </a:p>
          <a:p>
            <a:r>
              <a:rPr lang="uk-UA" dirty="0">
                <a:latin typeface="Comic Sans MS" panose="030F0702030302020204" pitchFamily="66" charset="0"/>
              </a:rPr>
              <a:t>Заробітна плата – 2 543 061 грн.</a:t>
            </a:r>
          </a:p>
          <a:p>
            <a:r>
              <a:rPr lang="uk-UA" dirty="0">
                <a:latin typeface="Comic Sans MS" panose="030F0702030302020204" pitchFamily="66" charset="0"/>
              </a:rPr>
              <a:t>Нарахування на оплату праці – 559 473 грн.</a:t>
            </a:r>
          </a:p>
          <a:p>
            <a:r>
              <a:rPr lang="uk-UA" dirty="0">
                <a:latin typeface="Comic Sans MS" panose="030F0702030302020204" pitchFamily="66" charset="0"/>
              </a:rPr>
              <a:t>Оплата послуг (крім комунальних) – 496 590 грн. </a:t>
            </a:r>
            <a:r>
              <a:rPr lang="uk-UA" sz="2000" i="1" dirty="0">
                <a:latin typeface="Comic Sans MS" panose="030F0702030302020204" pitchFamily="66" charset="0"/>
              </a:rPr>
              <a:t>(послуги грейдера, бульдозера, розчистка доріг, впорядкування сміттєзвалища)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9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A6D5-6814-450D-99ED-E3DADFEF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96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здійснення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землеустрою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 Сергіївської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104 600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088F1588-5B5E-456C-8354-C9C3D2D9451E}"/>
              </a:ext>
            </a:extLst>
          </p:cNvPr>
          <p:cNvSpPr txBox="1">
            <a:spLocks/>
          </p:cNvSpPr>
          <p:nvPr/>
        </p:nvSpPr>
        <p:spPr>
          <a:xfrm>
            <a:off x="179642" y="1866530"/>
            <a:ext cx="6709430" cy="4898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Послуги по виготовленню технічної документації із землеустрою, щодо інвентаризації земельних ділянок (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Сергіївський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старостат луки,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Розбишівський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ліс) – 55 000 грн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Послуги по виготовленню технічної документації з нормативно грошової оцінки земель с.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Розбишівка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– 49 600 грн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75166C-09BD-4666-BA94-9F4EF0B39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46" y="2366268"/>
            <a:ext cx="5274741" cy="35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36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6A7C9-D1AD-449E-A466-AFE7D521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підтримки сільського господарства – 250 000 грн.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ACB94-112B-4364-A4CA-CF9CFC84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53" y="1852258"/>
            <a:ext cx="621067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Comic Sans MS" panose="030F0702030302020204" pitchFamily="66" charset="0"/>
              </a:rPr>
              <a:t>Компенсування за придбання додаткового поголів'я – 10 тис. за придбання 1 ВРХ.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Компенсування за придбання доїльного апарату (не більше 30 тис.) – 30%.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Компенсування за придбання плодово-ягідних саджанців (не більше 150 тис.) – 70%.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Компенсування за систему зрошення – 70%  (не більше 50 тис.)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FA1AAB-9A4C-4EFB-8FDF-838E5B38B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18" y="1327782"/>
            <a:ext cx="4309601" cy="25620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CAF4B6-BEF8-4143-B02F-F00A520C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17" y="3889847"/>
            <a:ext cx="4309601" cy="28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24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25731-5647-471C-B257-7024408F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53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Резервний фонд місцевого бюджету – 500 000 грн.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1D159D-E1FE-470D-ACE3-491190A9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48" y="1630038"/>
            <a:ext cx="7642598" cy="48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08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80EFC-F106-4D77-A5B8-D2E134DB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151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Членські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внески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асоціації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органів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місцевого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самоврядування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18 967  грн.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user\Desktop\images.png">
            <a:extLst>
              <a:ext uri="{FF2B5EF4-FFF2-40B4-BE49-F238E27FC236}">
                <a16:creationId xmlns:a16="http://schemas.microsoft.com/office/drawing/2014/main" id="{B0A7B5AE-4469-4A25-BFA2-A68CDDB48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3920"/>
            <a:ext cx="9144000" cy="5442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874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CC21B-7DA9-4D14-97C4-1D92CB35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70907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Заплановані </a:t>
            </a:r>
            <a:r>
              <a:rPr lang="uk-U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проєкти</a:t>
            </a: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рік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5D30E1-E79D-4125-84AC-29C38E275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4" y="1154097"/>
            <a:ext cx="12064752" cy="534246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>
                <a:latin typeface="Comic Sans MS" panose="030F0702030302020204" pitchFamily="66" charset="0"/>
              </a:rPr>
              <a:t>Придбання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матеріалів</a:t>
            </a:r>
            <a:r>
              <a:rPr lang="ru-RU" dirty="0">
                <a:latin typeface="Comic Sans MS" panose="030F0702030302020204" pitchFamily="66" charset="0"/>
              </a:rPr>
              <a:t> для </a:t>
            </a:r>
            <a:r>
              <a:rPr lang="ru-RU" dirty="0" err="1">
                <a:latin typeface="Comic Sans MS" panose="030F0702030302020204" pitchFamily="66" charset="0"/>
              </a:rPr>
              <a:t>заміни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водопровідних</a:t>
            </a:r>
            <a:r>
              <a:rPr lang="ru-RU" dirty="0">
                <a:latin typeface="Comic Sans MS" panose="030F0702030302020204" pitchFamily="66" charset="0"/>
              </a:rPr>
              <a:t> мереж в с. </a:t>
            </a:r>
            <a:r>
              <a:rPr lang="ru-RU" dirty="0" err="1">
                <a:latin typeface="Comic Sans MS" panose="030F0702030302020204" pitchFamily="66" charset="0"/>
              </a:rPr>
              <a:t>Сергіївка</a:t>
            </a:r>
            <a:r>
              <a:rPr lang="ru-RU" dirty="0">
                <a:latin typeface="Comic Sans MS" panose="030F0702030302020204" pitchFamily="66" charset="0"/>
              </a:rPr>
              <a:t>, с. </a:t>
            </a:r>
            <a:r>
              <a:rPr lang="ru-RU" dirty="0" err="1">
                <a:latin typeface="Comic Sans MS" panose="030F0702030302020204" pitchFamily="66" charset="0"/>
              </a:rPr>
              <a:t>Розбишівка</a:t>
            </a:r>
            <a:r>
              <a:rPr lang="ru-RU" dirty="0">
                <a:latin typeface="Comic Sans MS" panose="030F0702030302020204" pitchFamily="66" charset="0"/>
              </a:rPr>
              <a:t>, с. </a:t>
            </a:r>
            <a:r>
              <a:rPr lang="ru-RU" dirty="0" err="1">
                <a:latin typeface="Comic Sans MS" panose="030F0702030302020204" pitchFamily="66" charset="0"/>
              </a:rPr>
              <a:t>Вирішальне</a:t>
            </a:r>
            <a:r>
              <a:rPr lang="ru-RU" dirty="0">
                <a:latin typeface="Comic Sans MS" panose="030F0702030302020204" pitchFamily="66" charset="0"/>
              </a:rPr>
              <a:t> – 400 000 грн.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Облаштування тротуарної доріжки в с. </a:t>
            </a:r>
            <a:r>
              <a:rPr lang="uk-UA" dirty="0" err="1">
                <a:latin typeface="Comic Sans MS" panose="030F0702030302020204" pitchFamily="66" charset="0"/>
              </a:rPr>
              <a:t>Сергіївка</a:t>
            </a:r>
            <a:r>
              <a:rPr lang="uk-UA" dirty="0">
                <a:latin typeface="Comic Sans MS" panose="030F0702030302020204" pitchFamily="66" charset="0"/>
              </a:rPr>
              <a:t> – 200 000 грн.</a:t>
            </a:r>
          </a:p>
          <a:p>
            <a:pPr algn="just"/>
            <a:r>
              <a:rPr lang="ru-RU" dirty="0" err="1">
                <a:latin typeface="Comic Sans MS" panose="030F0702030302020204" pitchFamily="66" charset="0"/>
              </a:rPr>
              <a:t>Придбання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автомобіля</a:t>
            </a:r>
            <a:r>
              <a:rPr lang="ru-RU" dirty="0">
                <a:latin typeface="Comic Sans MS" panose="030F0702030302020204" pitchFamily="66" charset="0"/>
              </a:rPr>
              <a:t> для Сергіївської АЗПСМ – 600 000 грн.</a:t>
            </a:r>
          </a:p>
          <a:p>
            <a:pPr algn="just"/>
            <a:r>
              <a:rPr lang="ru-RU" dirty="0" err="1">
                <a:latin typeface="Comic Sans MS" panose="030F0702030302020204" pitchFamily="66" charset="0"/>
              </a:rPr>
              <a:t>Придбання</a:t>
            </a:r>
            <a:r>
              <a:rPr lang="ru-RU" dirty="0">
                <a:latin typeface="Comic Sans MS" panose="030F0702030302020204" pitchFamily="66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</a:rPr>
              <a:t>встановлення</a:t>
            </a:r>
            <a:r>
              <a:rPr lang="ru-RU" dirty="0">
                <a:latin typeface="Comic Sans MS" panose="030F0702030302020204" pitchFamily="66" charset="0"/>
              </a:rPr>
              <a:t> камер </a:t>
            </a:r>
            <a:r>
              <a:rPr lang="ru-RU" dirty="0" err="1">
                <a:latin typeface="Comic Sans MS" panose="030F0702030302020204" pitchFamily="66" charset="0"/>
              </a:rPr>
              <a:t>відеоспостережень</a:t>
            </a:r>
            <a:r>
              <a:rPr lang="ru-RU" dirty="0">
                <a:latin typeface="Comic Sans MS" panose="030F0702030302020204" pitchFamily="66" charset="0"/>
              </a:rPr>
              <a:t> – 200 000 грн.</a:t>
            </a:r>
          </a:p>
          <a:p>
            <a:pPr algn="just"/>
            <a:r>
              <a:rPr lang="ru-RU" dirty="0" err="1">
                <a:latin typeface="Comic Sans MS" panose="030F0702030302020204" pitchFamily="66" charset="0"/>
              </a:rPr>
              <a:t>Придбання</a:t>
            </a:r>
            <a:r>
              <a:rPr lang="ru-RU" dirty="0">
                <a:latin typeface="Comic Sans MS" panose="030F0702030302020204" pitchFamily="66" charset="0"/>
              </a:rPr>
              <a:t> щебню для </a:t>
            </a:r>
            <a:r>
              <a:rPr lang="ru-RU" dirty="0" err="1">
                <a:latin typeface="Comic Sans MS" panose="030F0702030302020204" pitchFamily="66" charset="0"/>
              </a:rPr>
              <a:t>доріг</a:t>
            </a:r>
            <a:r>
              <a:rPr lang="ru-RU" dirty="0">
                <a:latin typeface="Comic Sans MS" panose="030F0702030302020204" pitchFamily="66" charset="0"/>
              </a:rPr>
              <a:t> Сергіївської ТГ – 1 000 000 грн.</a:t>
            </a:r>
            <a:r>
              <a:rPr lang="uk-UA" dirty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  <a:p>
            <a:pPr algn="just"/>
            <a:r>
              <a:rPr lang="ru-RU" dirty="0" err="1">
                <a:latin typeface="Comic Sans MS" panose="030F0702030302020204" pitchFamily="66" charset="0"/>
              </a:rPr>
              <a:t>Встановлення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централізованої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системи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оповіщення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разі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надзвичайних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ситуацій</a:t>
            </a:r>
            <a:r>
              <a:rPr lang="ru-RU" dirty="0">
                <a:latin typeface="Comic Sans MS" panose="030F0702030302020204" pitchFamily="66" charset="0"/>
              </a:rPr>
              <a:t> – 850 000 грн.</a:t>
            </a:r>
          </a:p>
          <a:p>
            <a:pPr algn="just"/>
            <a:r>
              <a:rPr lang="ru-RU" dirty="0" err="1">
                <a:latin typeface="Comic Sans MS" panose="030F0702030302020204" pitchFamily="66" charset="0"/>
              </a:rPr>
              <a:t>Виготовлення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топографічного</a:t>
            </a:r>
            <a:r>
              <a:rPr lang="ru-RU" dirty="0">
                <a:latin typeface="Comic Sans MS" panose="030F0702030302020204" pitchFamily="66" charset="0"/>
              </a:rPr>
              <a:t> плану масштабу 1:10000 на </a:t>
            </a:r>
            <a:r>
              <a:rPr lang="ru-RU" dirty="0" err="1">
                <a:latin typeface="Comic Sans MS" panose="030F0702030302020204" pitchFamily="66" charset="0"/>
              </a:rPr>
              <a:t>території</a:t>
            </a:r>
            <a:r>
              <a:rPr lang="ru-RU" dirty="0">
                <a:latin typeface="Comic Sans MS" panose="030F0702030302020204" pitchFamily="66" charset="0"/>
              </a:rPr>
              <a:t> Сергіївської </a:t>
            </a:r>
            <a:r>
              <a:rPr lang="ru-RU" dirty="0" err="1">
                <a:latin typeface="Comic Sans MS" panose="030F0702030302020204" pitchFamily="66" charset="0"/>
              </a:rPr>
              <a:t>громади</a:t>
            </a:r>
            <a:r>
              <a:rPr lang="ru-RU" dirty="0">
                <a:latin typeface="Comic Sans MS" panose="030F0702030302020204" pitchFamily="66" charset="0"/>
              </a:rPr>
              <a:t> – 650 000 </a:t>
            </a:r>
            <a:r>
              <a:rPr lang="ru-RU" dirty="0" err="1">
                <a:latin typeface="Comic Sans MS" panose="030F0702030302020204" pitchFamily="66" charset="0"/>
              </a:rPr>
              <a:t>грн</a:t>
            </a:r>
            <a:endParaRPr lang="ru-RU" dirty="0">
              <a:latin typeface="Comic Sans MS" panose="030F0702030302020204" pitchFamily="66" charset="0"/>
            </a:endParaRP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Реконструкція «колишня контора ім. Дзержинського» на амбулаторії в с. </a:t>
            </a:r>
            <a:r>
              <a:rPr lang="uk-UA" dirty="0" err="1">
                <a:latin typeface="Comic Sans MS" panose="030F0702030302020204" pitchFamily="66" charset="0"/>
              </a:rPr>
              <a:t>Сергіївка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78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A8D8A2-BEE3-4246-AEA0-A8EDF27E0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0FFD698-B5C7-496C-97E4-BD6E11A59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87041"/>
              </p:ext>
            </p:extLst>
          </p:nvPr>
        </p:nvGraphicFramePr>
        <p:xfrm>
          <a:off x="111967" y="1179608"/>
          <a:ext cx="12008498" cy="558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C938BF-1C44-4B28-BE14-36C266AA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465"/>
            <a:ext cx="10515600" cy="997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План доходів на 2023 рік –</a:t>
            </a:r>
            <a:b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71 648,100 тис. грн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2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>
            <a:extLst>
              <a:ext uri="{FF2B5EF4-FFF2-40B4-BE49-F238E27FC236}">
                <a16:creationId xmlns:a16="http://schemas.microsoft.com/office/drawing/2014/main" id="{58D642F9-7DCD-4A84-807F-1C75368BB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6543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49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1BEA4A7-7CD8-4C1C-8B2B-CB9960A93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77034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494C8A4-3A03-448D-8D19-1AC1EBF49461}"/>
              </a:ext>
            </a:extLst>
          </p:cNvPr>
          <p:cNvSpPr txBox="1"/>
          <p:nvPr/>
        </p:nvSpPr>
        <p:spPr>
          <a:xfrm>
            <a:off x="2077375" y="3013501"/>
            <a:ext cx="377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42 % розвиток громади</a:t>
            </a:r>
          </a:p>
          <a:p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58 % захищені статті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6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E1FA4-9431-4337-9730-A05C896D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1" y="131860"/>
            <a:ext cx="1170991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надання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соціальних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послуг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у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Сергіївській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сільській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територіальній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громаді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1 844 127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4C9A12-F803-4191-93AA-3BFE9DBEA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39871"/>
              </p:ext>
            </p:extLst>
          </p:nvPr>
        </p:nvGraphicFramePr>
        <p:xfrm>
          <a:off x="241041" y="1654066"/>
          <a:ext cx="11803548" cy="507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9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4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2952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Заробітна плата (15 осіб)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1 419 127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952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Нарахування на оплату праці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390 000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085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Comic Sans MS" panose="030F0702030302020204" pitchFamily="66" charset="0"/>
                        </a:rPr>
                        <a:t>Предмети</a:t>
                      </a:r>
                      <a:r>
                        <a:rPr lang="ru-RU" sz="2400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2400" dirty="0" err="1">
                          <a:latin typeface="Comic Sans MS" panose="030F0702030302020204" pitchFamily="66" charset="0"/>
                        </a:rPr>
                        <a:t>матеріали</a:t>
                      </a:r>
                      <a:r>
                        <a:rPr lang="ru-RU" sz="2400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2400" dirty="0" err="1">
                          <a:latin typeface="Comic Sans MS" panose="030F0702030302020204" pitchFamily="66" charset="0"/>
                        </a:rPr>
                        <a:t>обладнання</a:t>
                      </a:r>
                      <a:r>
                        <a:rPr lang="ru-RU" sz="2400" dirty="0">
                          <a:latin typeface="Comic Sans MS" panose="030F0702030302020204" pitchFamily="66" charset="0"/>
                        </a:rPr>
                        <a:t> та </a:t>
                      </a:r>
                      <a:r>
                        <a:rPr lang="ru-RU" sz="2400" dirty="0" err="1">
                          <a:latin typeface="Comic Sans MS" panose="030F0702030302020204" pitchFamily="66" charset="0"/>
                        </a:rPr>
                        <a:t>інвентар</a:t>
                      </a:r>
                      <a:endParaRPr lang="uk-UA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10 000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3085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Оплата послуг (крім комунальних) (</a:t>
                      </a:r>
                      <a:r>
                        <a:rPr lang="uk-UA" sz="2400" dirty="0" err="1">
                          <a:latin typeface="Comic Sans MS" panose="030F0702030302020204" pitchFamily="66" charset="0"/>
                        </a:rPr>
                        <a:t>ел</a:t>
                      </a:r>
                      <a:r>
                        <a:rPr lang="uk-UA" sz="2400" dirty="0">
                          <a:latin typeface="Comic Sans MS" panose="030F0702030302020204" pitchFamily="66" charset="0"/>
                        </a:rPr>
                        <a:t>. ключі, послуги “Соціальне</a:t>
                      </a:r>
                      <a:r>
                        <a:rPr lang="uk-UA" sz="2400" baseline="0" dirty="0">
                          <a:latin typeface="Comic Sans MS" panose="030F0702030302020204" pitchFamily="66" charset="0"/>
                        </a:rPr>
                        <a:t> таксі”)</a:t>
                      </a:r>
                      <a:endParaRPr lang="uk-UA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Comic Sans MS" panose="030F0702030302020204" pitchFamily="66" charset="0"/>
                        </a:rPr>
                        <a:t>25 000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97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28DD5-F8A0-408D-921B-5837E113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Комплексна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Турбота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2023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208 400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9BA1E8C-DA33-4483-8D5B-6FED0EE06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28000"/>
              </p:ext>
            </p:extLst>
          </p:nvPr>
        </p:nvGraphicFramePr>
        <p:xfrm>
          <a:off x="522515" y="1838340"/>
          <a:ext cx="11430000" cy="449269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1AB39F">
                        <a:tint val="50000"/>
                        <a:satMod val="300000"/>
                      </a:srgbClr>
                    </a:gs>
                    <a:gs pos="35000">
                      <a:srgbClr val="1AB39F">
                        <a:tint val="37000"/>
                        <a:satMod val="300000"/>
                      </a:srgbClr>
                    </a:gs>
                    <a:gs pos="100000">
                      <a:srgbClr val="1AB39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233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1.Одноразова допомога учасникам Захисникам та Захисницям України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36,000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Calibri"/>
                          <a:ea typeface="Calibri"/>
                          <a:cs typeface="Times New Roman"/>
                        </a:rPr>
                        <a:t>2.Одноразова допомога учасникам АТО </a:t>
                      </a: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Calibri"/>
                          <a:ea typeface="Calibri"/>
                          <a:cs typeface="Times New Roman"/>
                        </a:rPr>
                        <a:t>28,000</a:t>
                      </a: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84913"/>
                  </a:ext>
                </a:extLst>
              </a:tr>
              <a:tr h="288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2. Одноразова допомога учасником бойових дій в Афганістані 5*1000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5,000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3. Одноразова допомога учасником </a:t>
                      </a:r>
                      <a:r>
                        <a:rPr lang="uk-UA" sz="1600" dirty="0" err="1"/>
                        <a:t>Чехословакії</a:t>
                      </a:r>
                      <a:r>
                        <a:rPr lang="uk-UA" sz="1600" dirty="0"/>
                        <a:t> 3*1000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3,000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4. Одноразова допомога учасникам аварії на ЧАЕС 19*1000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19,000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5.Одноразова допомога Учасникам ВВВ 1*1000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1,000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6.Одноразова допомога інвалідам І групи 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10,000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7.Допомога на поховання 5*2000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10,000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8.Допомога внаслідок пожежі 3*2000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6,000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9. Одноразова допомога онкохворим 15*5000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75,000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Calibri"/>
                          <a:ea typeface="Calibri"/>
                          <a:cs typeface="Times New Roman"/>
                        </a:rPr>
                        <a:t>10.Одноразова допомога дитині-інваліду</a:t>
                      </a: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Calibri"/>
                          <a:ea typeface="Calibri"/>
                          <a:cs typeface="Times New Roman"/>
                        </a:rPr>
                        <a:t>12,000</a:t>
                      </a: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Calibri"/>
                          <a:ea typeface="Calibri"/>
                          <a:cs typeface="Times New Roman"/>
                        </a:rPr>
                        <a:t>11. Встановлення телефонів особам з інвалідністю І-ІІ груп (обласний бюджет)</a:t>
                      </a: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Calibri"/>
                          <a:ea typeface="Calibri"/>
                          <a:cs typeface="Times New Roman"/>
                        </a:rPr>
                        <a:t>0,100</a:t>
                      </a: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27801"/>
                  </a:ext>
                </a:extLst>
              </a:tr>
              <a:tr h="6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Calibri"/>
                          <a:ea typeface="Calibri"/>
                          <a:cs typeface="Times New Roman"/>
                        </a:rPr>
                        <a:t>12. Видатки на поховання учасників бойових дій та осіб з інвалідністю внаслідок війни (обласний бюджет)</a:t>
                      </a: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Calibri"/>
                          <a:ea typeface="Calibri"/>
                          <a:cs typeface="Times New Roman"/>
                        </a:rPr>
                        <a:t>3,300</a:t>
                      </a:r>
                    </a:p>
                  </a:txBody>
                  <a:tcPr marL="66805" marR="66805" marT="0" marB="0">
                    <a:lnL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AB39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5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1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58E75-D432-464C-89E5-4C7076E4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внутрішньо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переміщених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осіб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що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зареєстровані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фактично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проживають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територіальної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2023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200 000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EE3D8-4FA3-4DB1-B247-D2C4BB9F3897}"/>
              </a:ext>
            </a:extLst>
          </p:cNvPr>
          <p:cNvSpPr txBox="1"/>
          <p:nvPr/>
        </p:nvSpPr>
        <p:spPr>
          <a:xfrm>
            <a:off x="59094" y="2985796"/>
            <a:ext cx="63821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Надання одноразової допомоги ВПО на засоби первинної необхідності – 100 000 грн.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Надання одноразової допомоги на оплату житлово-комунальних послуг на домогосподарство – 100 000 грн.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E968C9-8FBC-4E30-80CA-9547C8EEB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33" y="2530734"/>
            <a:ext cx="5528979" cy="34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02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2152</Words>
  <Application>Microsoft Office PowerPoint</Application>
  <PresentationFormat>Широкоэкранный</PresentationFormat>
  <Paragraphs>245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Candara Light</vt:lpstr>
      <vt:lpstr>Comic Sans MS</vt:lpstr>
      <vt:lpstr>Times New Roman</vt:lpstr>
      <vt:lpstr>Тема Office</vt:lpstr>
      <vt:lpstr>Презентация PowerPoint</vt:lpstr>
      <vt:lpstr>План громади на 2023 рік відповідає пріоритетним цілям та напрямкам, що визначені Стратегією розвитку Полтавської області, а також Стратегії розвитку Сергіївської ТГ на період до 2027 року.</vt:lpstr>
      <vt:lpstr>Презентация PowerPoint</vt:lpstr>
      <vt:lpstr>План доходів на 2023 рік – 71 648,100 тис. грн </vt:lpstr>
      <vt:lpstr>Презентация PowerPoint</vt:lpstr>
      <vt:lpstr>Презентация PowerPoint</vt:lpstr>
      <vt:lpstr>Програма розвитку надання соціальних послуг у Сергіївській сільській територіальній громаді на 2023 рік – 1 844 127 грн </vt:lpstr>
      <vt:lpstr>Комплексна програма «Турбота» на 2023 рік 208 400 грн</vt:lpstr>
      <vt:lpstr>Програма підтримки внутрішньо переміщених осіб, що зареєстровані та фактично проживають на території Сергіївської сільської територіальної громади на 2023 рік – 200 000 грн</vt:lpstr>
      <vt:lpstr>Програма «Підтримка народжуваності» на 2023 рік </vt:lpstr>
      <vt:lpstr>Програма «Обдаровані діти» на 2022-2025 рік 20 000 грн</vt:lpstr>
      <vt:lpstr>Програма «Розвиток фізичної культури і спорту в сільській місцевості на 2023 рік» </vt:lpstr>
      <vt:lpstr>Програма «Соціальний захист дітей-сиріт та дітей позбавлених батьківського піклування на 2023 рік» - 13 600 грн.</vt:lpstr>
      <vt:lpstr>Програма «Компенсаційні виплати на пільговий проїзд автомобільним транспортом окремим категоріям населення на 2023 рік» 782 640 грн </vt:lpstr>
      <vt:lpstr>Програма «Компенсація фізичним особам, які надають соціальні послуги» на 2023 рік   450 000 грн</vt:lpstr>
      <vt:lpstr>Програма забезпечення санаторно-курортним лікування Захисників та Захисниць України та учасників бойових дій на території інших держав  на 2023 рік  - 100 960 грн</vt:lpstr>
      <vt:lpstr>Програма надання пільг з оплати житлово-комунальних послуг у межах норм, передбачених законодавством для сімей загиблих (померлих) Захисників та Захисниць України на 2023 рік </vt:lpstr>
      <vt:lpstr>Програму «Пільгового медичного обслуговування осіб, які постраждали внаслідок Чорнобильської катастрофи» на 2023 року  - 23 000 грн</vt:lpstr>
      <vt:lpstr>Програма безоплатного та пільгового забезпечення лікарськими засобами у разі амбулаторного лікування окремих груп населення на 2022-2024 роки</vt:lpstr>
      <vt:lpstr>Програма «Місцевих стимулів для медичних працівників на 2021-2023 роки» - 485 400 грн</vt:lpstr>
      <vt:lpstr>Програма розвитку освіти на території Сергіївської сільської територіальної громади на 2023 рік – 22 307 107 грн (9 956 200 грн освітня субвенція + 12 350 907 грн м/б)  </vt:lpstr>
      <vt:lpstr>ЗДО – 4 151 399 грн.</vt:lpstr>
      <vt:lpstr>Загальноосвітні заклади – 18 155 708 грн</vt:lpstr>
      <vt:lpstr>Програма «Організація харчування в закладах освіти Сергіївської сільської ради» на 2023 рік – 2 370 998 грн </vt:lpstr>
      <vt:lpstr>Програма «Шкільне молоко» на 2023 рік – 159 220 грн.</vt:lpstr>
      <vt:lpstr>Програма оздоровлення та відпочинок дітей на 2023 рік 230 000 грн</vt:lpstr>
      <vt:lpstr>Програма розвитку культури на 2023 рік 3 289 907 грн </vt:lpstr>
      <vt:lpstr>Програму «Сприяння проведення мобілізації та призову громадян Сергіївської сільської ради до лав Збройних Сил України» на 2023 рік – 106 000 грн</vt:lpstr>
      <vt:lpstr>Програма територіальна оборона на 2023 рік – 443 843 грн.</vt:lpstr>
      <vt:lpstr>Програма «Розвиток та удосконалення цивільного захисту населення Сергіївської сільської територіальної громади на 2022-2026»</vt:lpstr>
      <vt:lpstr>Програма  «Утримання об’єктів спільного користування чи ліквідації негативних наслідків діяльності об’єктів спільного користування» на 2023  рік  - 1 867 066 грн</vt:lpstr>
      <vt:lpstr>Програма утримання та розвиток інфраструктури доріг на 2023 рік – 14 000 000 грн</vt:lpstr>
      <vt:lpstr>Програма «Благоустрій» на 2023 рік 1 186 680 грн  </vt:lpstr>
      <vt:lpstr>Програма здійснення землеустрою на території  Сергіївської сільської територіальної громади на 2023 рік – 104 600 грн</vt:lpstr>
      <vt:lpstr>Програма підтримки сільського господарства – 250 000 грн.</vt:lpstr>
      <vt:lpstr>Резервний фонд місцевого бюджету – 500 000 грн.</vt:lpstr>
      <vt:lpstr>Членські внески до асоціації органів місцевого самоврядування – 18 967  грн.  </vt:lpstr>
      <vt:lpstr>Заплановані проєкти на 2023 рік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ФОП Приступа Дмитро Іванович</dc:title>
  <dc:creator>Пользователь</dc:creator>
  <cp:lastModifiedBy>Пользователь</cp:lastModifiedBy>
  <cp:revision>108</cp:revision>
  <dcterms:created xsi:type="dcterms:W3CDTF">2022-11-25T14:41:37Z</dcterms:created>
  <dcterms:modified xsi:type="dcterms:W3CDTF">2022-12-22T11:10:25Z</dcterms:modified>
</cp:coreProperties>
</file>